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5" r:id="rId5"/>
    <p:sldMasterId id="2147483683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3" r:id="rId13"/>
    <p:sldId id="266" r:id="rId14"/>
    <p:sldId id="267" r:id="rId15"/>
    <p:sldId id="265" r:id="rId16"/>
    <p:sldId id="264" r:id="rId17"/>
    <p:sldId id="268" r:id="rId18"/>
    <p:sldId id="270" r:id="rId19"/>
    <p:sldId id="271" r:id="rId20"/>
    <p:sldId id="269" r:id="rId21"/>
    <p:sldId id="27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9EF0AA1-F737-3721-578B-807B24401F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82CEC91-3983-2B52-361E-92DFFADCAB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7157786" cy="21653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24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29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lumn 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815B3AD-89B3-C418-EF89-BD6837EF198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B9B434-A8F3-C1C1-26A8-0705882E0768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122218" y="2019834"/>
            <a:ext cx="3021701" cy="820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17542B9-A7DD-6B32-B49C-4DFD392FFAAC}"/>
              </a:ext>
            </a:extLst>
          </p:cNvPr>
          <p:cNvCxnSpPr/>
          <p:nvPr/>
        </p:nvCxnSpPr>
        <p:spPr>
          <a:xfrm>
            <a:off x="838200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102D6E-E993-58BB-25EF-D2F96A946585}"/>
              </a:ext>
            </a:extLst>
          </p:cNvPr>
          <p:cNvCxnSpPr/>
          <p:nvPr/>
        </p:nvCxnSpPr>
        <p:spPr>
          <a:xfrm>
            <a:off x="4122217" y="2840305"/>
            <a:ext cx="3021701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9907C90-0573-C020-DDE3-08B08B65E58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7B8ADED0-3954-D075-0AD9-09F8C5F5E12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122216" y="3197224"/>
            <a:ext cx="3021701" cy="26371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74C08CF4-E852-1990-4EE8-A48A9DB51CFB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8496637" y="2019834"/>
            <a:ext cx="3196354" cy="384121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A6D649-A12B-14E4-22B7-92F52D730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556511"/>
            <a:ext cx="10854791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7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with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705862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280945"/>
            <a:ext cx="10854791" cy="36084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79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with colour,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1775637"/>
            <a:ext cx="10854791" cy="4113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528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ext with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705862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280945"/>
            <a:ext cx="10854791" cy="36084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07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text with colour, no sub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94853AE4-155A-EDDD-7E53-5A4ADE6ABF7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1775637"/>
            <a:ext cx="10854791" cy="4113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3137624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text with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705862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280945"/>
            <a:ext cx="10854791" cy="36084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25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text with colour,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DB9831-3FD0-2094-4F82-D6D2C2C4831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1775637"/>
            <a:ext cx="10854791" cy="4113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1116298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text with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AA66B2-4650-CF6A-F927-9F0362E629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199" y="1705862"/>
            <a:ext cx="1085479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103FE4F-C802-F324-5D86-20B4F9C93D0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2280945"/>
            <a:ext cx="10854791" cy="36084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697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text with colour,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AD31722-C63E-BD24-BDBE-366D6390B50C}"/>
              </a:ext>
            </a:extLst>
          </p:cNvPr>
          <p:cNvSpPr/>
          <p:nvPr/>
        </p:nvSpPr>
        <p:spPr>
          <a:xfrm>
            <a:off x="525478" y="554929"/>
            <a:ext cx="11208693" cy="9076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8C7697B-01B0-729F-A648-6232973A27F0}"/>
              </a:ext>
            </a:extLst>
          </p:cNvPr>
          <p:cNvSpPr/>
          <p:nvPr/>
        </p:nvSpPr>
        <p:spPr>
          <a:xfrm rot="10800000" flipH="1">
            <a:off x="457830" y="554929"/>
            <a:ext cx="137861" cy="913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0093E46-4FE6-F0D7-A9CD-4C1DC73F54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82016"/>
            <a:ext cx="10515600" cy="626831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BAD51F7E-7930-0C02-44CC-A209F28BB429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8" y="1775637"/>
            <a:ext cx="10854791" cy="41137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</p:spTree>
    <p:extLst>
      <p:ext uri="{BB962C8B-B14F-4D97-AF65-F5344CB8AC3E}">
        <p14:creationId xmlns:p14="http://schemas.microsoft.com/office/powerpoint/2010/main" val="4188397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cha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D649-A12B-14E4-22B7-92F52D730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3911930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BF18A2-20AB-BF4F-EC97-3C4B9C79EB2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3911930" cy="4401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223012D-3E91-E0C5-95FA-142DC060C48A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2594918"/>
            <a:ext cx="3911931" cy="32070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5" name="Chart Placeholder 10">
            <a:extLst>
              <a:ext uri="{FF2B5EF4-FFF2-40B4-BE49-F238E27FC236}">
                <a16:creationId xmlns:a16="http://schemas.microsoft.com/office/drawing/2014/main" id="{590CB4AD-53EA-097A-E4EA-F5B2C283B4F1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5141913" y="558800"/>
            <a:ext cx="6365875" cy="5213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chart</a:t>
            </a:r>
          </a:p>
        </p:txBody>
      </p:sp>
    </p:spTree>
    <p:extLst>
      <p:ext uri="{BB962C8B-B14F-4D97-AF65-F5344CB8AC3E}">
        <p14:creationId xmlns:p14="http://schemas.microsoft.com/office/powerpoint/2010/main" val="2586123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1 - Stay in tou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BFD62B-65DC-BE2E-DAC6-0EC07666A0E3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9F908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92575-24B1-38DA-00A1-1E1A58A9D4DF}"/>
              </a:ext>
            </a:extLst>
          </p:cNvPr>
          <p:cNvSpPr txBox="1">
            <a:spLocks/>
          </p:cNvSpPr>
          <p:nvPr/>
        </p:nvSpPr>
        <p:spPr>
          <a:xfrm>
            <a:off x="852359" y="1251917"/>
            <a:ext cx="4674681" cy="227647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7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Stay in touch!</a:t>
            </a:r>
            <a:endParaRPr lang="en-US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5BC8EB-19A5-26DD-8879-40C7EE5B0FEE}"/>
              </a:ext>
            </a:extLst>
          </p:cNvPr>
          <p:cNvSpPr/>
          <p:nvPr/>
        </p:nvSpPr>
        <p:spPr>
          <a:xfrm rot="10800000">
            <a:off x="6210688" y="1251917"/>
            <a:ext cx="4928957" cy="42790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F83D41-5D4F-458F-ABA2-5F9C76BA8E83}"/>
              </a:ext>
            </a:extLst>
          </p:cNvPr>
          <p:cNvSpPr/>
          <p:nvPr/>
        </p:nvSpPr>
        <p:spPr>
          <a:xfrm rot="10800000" flipH="1">
            <a:off x="6100124" y="1251917"/>
            <a:ext cx="137861" cy="42790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8BC86ED-BBFE-5E42-8983-479934D242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18287" y="1570038"/>
            <a:ext cx="4261915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err="1"/>
              <a:t>info@buckingham.ac.uk</a:t>
            </a:r>
            <a:endParaRPr lang="en-US"/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598395C5-D4D9-41A9-1202-6CEB663BB4C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59327" y="2343254"/>
            <a:ext cx="3370412" cy="293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@</a:t>
            </a:r>
            <a:r>
              <a:rPr lang="en-GB" err="1"/>
              <a:t>UniOfBuckingham</a:t>
            </a:r>
            <a:endParaRPr lang="en-US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3BC8B62C-5031-19A8-5DA0-C5B4DF03E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3874" y="2312986"/>
            <a:ext cx="490664" cy="2974976"/>
          </a:xfrm>
          <a:prstGeom prst="rect">
            <a:avLst/>
          </a:prstGeom>
        </p:spPr>
      </p:pic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684E987E-51AD-AC96-98C8-AF7CBD14EA0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59327" y="3005459"/>
            <a:ext cx="3370412" cy="293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err="1"/>
              <a:t>UniBuckingham</a:t>
            </a:r>
            <a:endParaRPr lang="en-US"/>
          </a:p>
        </p:txBody>
      </p:sp>
      <p:sp>
        <p:nvSpPr>
          <p:cNvPr id="19" name="Text Placeholder 13">
            <a:extLst>
              <a:ext uri="{FF2B5EF4-FFF2-40B4-BE49-F238E27FC236}">
                <a16:creationId xmlns:a16="http://schemas.microsoft.com/office/drawing/2014/main" id="{86A08322-2A32-C90A-8281-1B4B9DDCE1A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59327" y="3653939"/>
            <a:ext cx="3370412" cy="293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/</a:t>
            </a:r>
            <a:r>
              <a:rPr lang="en-GB" err="1"/>
              <a:t>UniOfBuckingham</a:t>
            </a:r>
            <a:endParaRPr lang="en-US"/>
          </a:p>
        </p:txBody>
      </p:sp>
      <p:sp>
        <p:nvSpPr>
          <p:cNvPr id="20" name="Text Placeholder 13">
            <a:extLst>
              <a:ext uri="{FF2B5EF4-FFF2-40B4-BE49-F238E27FC236}">
                <a16:creationId xmlns:a16="http://schemas.microsoft.com/office/drawing/2014/main" id="{1C16FDA8-F33D-1CBD-2981-BDD880DB460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359327" y="4246413"/>
            <a:ext cx="3370412" cy="293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@</a:t>
            </a:r>
            <a:r>
              <a:rPr lang="en-GB" err="1"/>
              <a:t>UniOfBuckingham</a:t>
            </a:r>
            <a:endParaRPr lang="en-US"/>
          </a:p>
        </p:txBody>
      </p:sp>
      <p:sp>
        <p:nvSpPr>
          <p:cNvPr id="21" name="Text Placeholder 13">
            <a:extLst>
              <a:ext uri="{FF2B5EF4-FFF2-40B4-BE49-F238E27FC236}">
                <a16:creationId xmlns:a16="http://schemas.microsoft.com/office/drawing/2014/main" id="{823D0077-7EA1-6B22-AAB9-9F3D5366CB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59327" y="4877605"/>
            <a:ext cx="3370412" cy="2930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/>
              <a:t>/University-Of-Buckingham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34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image 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6D649-A12B-14E4-22B7-92F52D730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3911930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054DCBE-974E-1C34-9B7E-16EECEBEB7D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019835"/>
            <a:ext cx="3911930" cy="10202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subtitle text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0093A80-B77B-7AF2-F56B-710BCD4207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199" y="3182587"/>
            <a:ext cx="3911931" cy="26194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/>
              <a:t>Click to edit body copy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049AF573-206F-0A75-209C-F3BF87C50AB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059363" y="558800"/>
            <a:ext cx="2149475" cy="5243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12">
            <a:extLst>
              <a:ext uri="{FF2B5EF4-FFF2-40B4-BE49-F238E27FC236}">
                <a16:creationId xmlns:a16="http://schemas.microsoft.com/office/drawing/2014/main" id="{FDF076FD-1CA0-8522-F681-BDF0B9CCA9E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42200" y="558800"/>
            <a:ext cx="4421188" cy="33369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14">
            <a:extLst>
              <a:ext uri="{FF2B5EF4-FFF2-40B4-BE49-F238E27FC236}">
                <a16:creationId xmlns:a16="http://schemas.microsoft.com/office/drawing/2014/main" id="{76B177BF-BC86-3D9B-FCB8-CE54C1F2310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458075" y="4060825"/>
            <a:ext cx="4418013" cy="1741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3472515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9EF0AA1-F737-3721-578B-807B24401FB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2359" y="1251917"/>
            <a:ext cx="10537883" cy="2276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</a:t>
            </a:r>
            <a:br>
              <a:rPr lang="en-GB"/>
            </a:br>
            <a:r>
              <a:rPr lang="en-GB"/>
              <a:t>title text</a:t>
            </a:r>
            <a:endParaRPr lang="en-US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C82CEC91-3983-2B52-361E-92DFFADCAB6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52358" y="3658976"/>
            <a:ext cx="7157786" cy="216535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50000"/>
              </a:lnSpc>
              <a:buNone/>
              <a:defRPr sz="2400" b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>
                <a:solidFill>
                  <a:srgbClr val="333131"/>
                </a:solidFill>
              </a:defRPr>
            </a:lvl2pPr>
            <a:lvl3pPr marL="914400" indent="0">
              <a:buNone/>
              <a:defRPr>
                <a:solidFill>
                  <a:srgbClr val="333131"/>
                </a:solidFill>
              </a:defRPr>
            </a:lvl3pPr>
            <a:lvl4pPr marL="1371600" indent="0">
              <a:buNone/>
              <a:defRPr>
                <a:solidFill>
                  <a:srgbClr val="333131"/>
                </a:solidFill>
              </a:defRPr>
            </a:lvl4pPr>
            <a:lvl5pPr marL="1828800" indent="0">
              <a:buNone/>
              <a:defRPr>
                <a:solidFill>
                  <a:srgbClr val="333131"/>
                </a:solidFill>
              </a:defRPr>
            </a:lvl5pPr>
          </a:lstStyle>
          <a:p>
            <a:pPr lvl="0"/>
            <a:r>
              <a:rPr lang="en-GB"/>
              <a:t>Click to edit </a:t>
            </a:r>
            <a:br>
              <a:rPr lang="en-GB"/>
            </a:br>
            <a:r>
              <a:rPr lang="en-GB"/>
              <a:t>subtitle text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88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75B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29D4054A-16AF-01F5-989D-95D0573EB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D9D7BCC-F8DD-9ABD-F091-1D8CE75C2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65893" y="581280"/>
            <a:ext cx="3871800" cy="2526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30FA2628-772B-2EA1-ADBA-600F7466A99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33520" y="581279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58D5AEC-618B-A372-E658-CAEA6FBE2079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373986" y="3261090"/>
            <a:ext cx="3871800" cy="25988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7341DEA-2F31-2C1E-CF38-28ECC2BC020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420005" y="580210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1017948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1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75B5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Shape&#10;&#10;Description automatically generated with medium confidence">
            <a:extLst>
              <a:ext uri="{FF2B5EF4-FFF2-40B4-BE49-F238E27FC236}">
                <a16:creationId xmlns:a16="http://schemas.microsoft.com/office/drawing/2014/main" id="{29D4054A-16AF-01F5-989D-95D0573EB5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743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D9D7BCC-F8DD-9ABD-F091-1D8CE75C2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65893" y="581280"/>
            <a:ext cx="3871800" cy="2526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30FA2628-772B-2EA1-ADBA-600F7466A99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33520" y="581279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58D5AEC-618B-A372-E658-CAEA6FBE2079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373986" y="3261090"/>
            <a:ext cx="3871800" cy="25988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7341DEA-2F31-2C1E-CF38-28ECC2BC020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420005" y="580210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2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5FE14951-C9A1-2050-E4B6-1A5B7149F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4123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2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Shape&#10;&#10;Description automatically generated with medium confidence">
            <a:extLst>
              <a:ext uri="{FF2B5EF4-FFF2-40B4-BE49-F238E27FC236}">
                <a16:creationId xmlns:a16="http://schemas.microsoft.com/office/drawing/2014/main" id="{5FE14951-C9A1-2050-E4B6-1A5B7149F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3507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D9D7BCC-F8DD-9ABD-F091-1D8CE75C2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65893" y="581280"/>
            <a:ext cx="3871800" cy="2526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30FA2628-772B-2EA1-ADBA-600F7466A99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33520" y="581279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58D5AEC-618B-A372-E658-CAEA6FBE2079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373986" y="3261090"/>
            <a:ext cx="3871800" cy="25988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7341DEA-2F31-2C1E-CF38-28ECC2BC020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420005" y="580210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210DDB9-FBDF-903D-FD9A-25B8E865F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003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3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5210DDB9-FBDF-903D-FD9A-25B8E865F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166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D9D7BCC-F8DD-9ABD-F091-1D8CE75C2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65893" y="581280"/>
            <a:ext cx="3871800" cy="25260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30FA2628-772B-2EA1-ADBA-600F7466A99D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933520" y="581279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B58D5AEC-618B-A372-E658-CAEA6FBE2079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373986" y="3261090"/>
            <a:ext cx="3871800" cy="25988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87341DEA-2F31-2C1E-CF38-28ECC2BC0202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8420005" y="580210"/>
            <a:ext cx="3258154" cy="52797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02FB7B80-B298-5EB3-8EFD-6B642BA24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8346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allery 4 pla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B752649-344C-9AD4-CC4D-86C0485EF15F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02FB7B80-B298-5EB3-8EFD-6B642BA24A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74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 2 - Any questions?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CBFD62B-65DC-BE2E-DAC6-0EC07666A0E3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3331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BCB23793-38BA-09F4-7684-F775E32129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F92575-24B1-38DA-00A1-1E1A58A9D4DF}"/>
              </a:ext>
            </a:extLst>
          </p:cNvPr>
          <p:cNvSpPr txBox="1">
            <a:spLocks/>
          </p:cNvSpPr>
          <p:nvPr/>
        </p:nvSpPr>
        <p:spPr>
          <a:xfrm>
            <a:off x="852359" y="1251917"/>
            <a:ext cx="5243641" cy="2276474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7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rgbClr val="33313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5BC8EB-19A5-26DD-8879-40C7EE5B0FEE}"/>
              </a:ext>
            </a:extLst>
          </p:cNvPr>
          <p:cNvSpPr/>
          <p:nvPr/>
        </p:nvSpPr>
        <p:spPr>
          <a:xfrm rot="10800000">
            <a:off x="598081" y="4298588"/>
            <a:ext cx="6632897" cy="91376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9F83D41-5D4F-458F-ABA2-5F9C76BA8E83}"/>
              </a:ext>
            </a:extLst>
          </p:cNvPr>
          <p:cNvSpPr/>
          <p:nvPr/>
        </p:nvSpPr>
        <p:spPr>
          <a:xfrm rot="10800000" flipH="1">
            <a:off x="457830" y="4298590"/>
            <a:ext cx="137861" cy="9137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8BC86ED-BBFE-5E42-8983-479934D2428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45253" y="4503060"/>
            <a:ext cx="6117284" cy="504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err="1"/>
              <a:t>Email.address@buckingham.ac.uk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91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2C050-E999-58BE-979D-21C21BD3A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47B17B-BDA8-3C56-C570-D9610DCDB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506EF-BB9B-270C-C16D-277B871EE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BED5C-E289-4958-85D6-D4EFA20D2BEF}" type="datetimeFigureOut">
              <a:rPr lang="en-GB" smtClean="0"/>
              <a:t>30/09/2025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BED903-F649-E66D-6D9A-57B07D9B6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E6AA2D-2500-E4D0-FA2A-6451D7F7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519BA-B37D-475D-8015-ADE25C78C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35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9615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lain slide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4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5EE1E458-2505-0C39-3658-5D2D2CE870D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150243"/>
            <a:ext cx="10515600" cy="3562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37395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5874" y="556511"/>
            <a:ext cx="5847926" cy="175638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5B145D-9CE2-8694-4C5B-DDA25C447D7D}"/>
              </a:ext>
            </a:extLst>
          </p:cNvPr>
          <p:cNvSpPr/>
          <p:nvPr/>
        </p:nvSpPr>
        <p:spPr>
          <a:xfrm>
            <a:off x="677333" y="288961"/>
            <a:ext cx="1253067" cy="581832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1403917E-D500-F58D-4004-E0642AA54B19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2099732" y="288960"/>
            <a:ext cx="3081867" cy="5818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6B03169C-440E-C7C1-E4BA-30196EEBCDC1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505874" y="2544690"/>
            <a:ext cx="6008793" cy="35625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49470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tex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1A901-0B76-11D7-DBB8-4F935D43CE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6511"/>
            <a:ext cx="3932237" cy="1325563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title</a:t>
            </a: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7396E47-5C35-F478-FDD2-2645A67912A1}"/>
              </a:ext>
            </a:extLst>
          </p:cNvPr>
          <p:cNvSpPr/>
          <p:nvPr/>
        </p:nvSpPr>
        <p:spPr>
          <a:xfrm>
            <a:off x="5181599" y="0"/>
            <a:ext cx="6501711" cy="6858000"/>
          </a:xfrm>
          <a:prstGeom prst="rect">
            <a:avLst/>
          </a:prstGeom>
          <a:solidFill>
            <a:srgbClr val="E9C3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FF259B6A-5B48-ED84-64A3-F1D820C765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1084178"/>
            <a:ext cx="5865812" cy="47848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8CA0FBD-219E-2D93-3551-161B7D2DE8E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8200" y="2216741"/>
            <a:ext cx="3932237" cy="36522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text</a:t>
            </a:r>
          </a:p>
          <a:p>
            <a:pPr lvl="1"/>
            <a:r>
              <a:rPr lang="en-GB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948262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1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25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E94052-BD39-4C25-6F02-1ED9EAD10D45}"/>
              </a:ext>
            </a:extLst>
          </p:cNvPr>
          <p:cNvSpPr/>
          <p:nvPr/>
        </p:nvSpPr>
        <p:spPr>
          <a:xfrm>
            <a:off x="-138223" y="287080"/>
            <a:ext cx="12471990" cy="58385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CD5ED800-2C71-3A2C-5353-DC7C1B631C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58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E2E19C60-45DB-62F6-1171-0B6FD35356BC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3136236A-D125-DF87-41CF-ABCFD3F5FA76}"/>
              </a:ext>
            </a:extLst>
          </p:cNvPr>
          <p:cNvSpPr/>
          <p:nvPr/>
        </p:nvSpPr>
        <p:spPr>
          <a:xfrm>
            <a:off x="0" y="299404"/>
            <a:ext cx="12192000" cy="5826267"/>
          </a:xfrm>
          <a:prstGeom prst="rect">
            <a:avLst/>
          </a:prstGeom>
          <a:solidFill>
            <a:srgbClr val="E9E3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Shape&#10;&#10;Description automatically generated with medium confidence">
            <a:extLst>
              <a:ext uri="{FF2B5EF4-FFF2-40B4-BE49-F238E27FC236}">
                <a16:creationId xmlns:a16="http://schemas.microsoft.com/office/drawing/2014/main" id="{65F19B4B-9D20-F39C-425E-664250A665A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425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6400A73B-04DA-A4EB-FDEC-D0048E70FAF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58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vle.buckingham.ac.uk/pluginfile.php/70622/mod_resource/content/1/OSCE%20What%20to%20bring%20and%20wear.pdf" TargetMode="Externa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iofbuck.sharepoint.com/sites/SPO-UBMS-SEP/SitePages/A-%20Phase%201%20Assessment.aspx?csf=1&amp;web=1&amp;e=UuHvpO&amp;ovuser=eba46400-24e6-4c07-a7c6-cc061e0f8d26%2csarah.plimmer%40buckingham.ac.uk&amp;OR=Teams-HL&amp;CT=1757354577027&amp;clickparams=eyJBcHBOYW1lIjoiVGVhbXMtRGVza3RvcCIsIkFwcFZlcnNpb24iOiI0OS8yNTA4MTUwMDcxNyIsIkhhc0ZlZGVyYXRlZFVzZXIiOmZhbHNlfQ%3d%3d&amp;CID=bacac3a1-e065-e000-1248-8a9859e276dd&amp;cidOR=SPO" TargetMode="External"/><Relationship Id="rId2" Type="http://schemas.openxmlformats.org/officeDocument/2006/relationships/hyperlink" Target="https://uniofbuck.sharepoint.com/sites/SPO-UBMS-SEP/SitePages/A-%20Year%201%20Table%20of%20Expectations.aspx?csf=1&amp;web=1&amp;e=jDs056&amp;CID=36aeab0b-3cc7-44d7-b2bb-a2634651b34f" TargetMode="External"/><Relationship Id="rId1" Type="http://schemas.openxmlformats.org/officeDocument/2006/relationships/slideLayout" Target="../slideLayouts/slideLayout11.xml"/><Relationship Id="rId5" Type="http://schemas.openxmlformats.org/officeDocument/2006/relationships/hyperlink" Target="https://uniofbuck.sharepoint.com/sites/SPO-UBMS-SEP/SitePages/A-%20Phase%201%20Assessment.aspx?csf=1&amp;web=1&amp;e=UuHvpO&amp;ovuser=eba46400-24e6-4c07-a7c6-cc061e0f8d26%2Csarah.plimmer%40buckingham.ac.uk&amp;OR=Teams-HL&amp;CT=1757354577027&amp;clickparams=eyJBcHBOYW1lIjoiVGVhbXMtRGVza3RvcCIsIkFwcFZlcnNpb24iOiI0OS8yNTA4MTUwMDcxNyIsIkhhc0ZlZGVyYXRlZFVzZXIiOmZhbHNlfQ%3D%3D&amp;CID=bacac3a1-e065-e000-1248-8a9859e276dd&amp;cidOR=SPO#arpp1-2-graders-rubric" TargetMode="External"/><Relationship Id="rId4" Type="http://schemas.openxmlformats.org/officeDocument/2006/relationships/hyperlink" Target="https://uniofbuck.sharepoint.com/sites/SPO-UBMS-SEP/SitePages/A-%20Phase%201%20Assessment.aspx?csf=1&amp;web=1&amp;e=UuHvpO&amp;ovuser=eba46400-24e6-4c07-a7c6-cc061e0f8d26%2Csarah.plimmer%40buckingham.ac.uk&amp;OR=Teams-HL&amp;CT=1757354577027&amp;clickparams=eyJBcHBOYW1lIjoiVGVhbXMtRGVza3RvcCIsIkFwcFZlcnNpb24iOiI0OS8yNTA4MTUwMDcxNyIsIkhhc0ZlZGVyYXRlZFVzZXIiOmZhbHNlfQ%3D%3D&amp;CID=bacac3a1-e065-e000-1248-8a9859e276dd&amp;cidOR=SPO#arpp-1-2-grading-summary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39545-B38F-9857-6703-99AFC49E70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Preparing for ARPP1, ETA3 and OSCE1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9206AA-DA37-76D8-21C7-4B5787414F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Dr Sarah Plimmer</a:t>
            </a:r>
          </a:p>
        </p:txBody>
      </p:sp>
    </p:spTree>
    <p:extLst>
      <p:ext uri="{BB962C8B-B14F-4D97-AF65-F5344CB8AC3E}">
        <p14:creationId xmlns:p14="http://schemas.microsoft.com/office/powerpoint/2010/main" val="2118142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3A3EF-04FB-E399-0A52-E6819067C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ETA3 Marking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A55C2-08C2-251B-1D72-53696DAB281E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All items marked by phase 1 educators/academics using validated marking materials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Standard Setting 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The pass mark is decided by a meeting of phase 1 academic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Modified Angoff standard setting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The pass mark will be determined based on the difficulty of the exam</a:t>
            </a:r>
          </a:p>
          <a:p>
            <a:pPr lvl="1" fontAlgn="base"/>
            <a:endParaRPr lang="en-GB" sz="20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Moderation process undertaken following marking and standard setting to ensure quality and fairness of process</a:t>
            </a:r>
          </a:p>
        </p:txBody>
      </p:sp>
    </p:spTree>
    <p:extLst>
      <p:ext uri="{BB962C8B-B14F-4D97-AF65-F5344CB8AC3E}">
        <p14:creationId xmlns:p14="http://schemas.microsoft.com/office/powerpoint/2010/main" val="62438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5EC0-5FDC-4822-53F6-1F063B2AC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Advance of the Exam</a:t>
            </a:r>
            <a:br>
              <a:rPr lang="en-GB" dirty="0"/>
            </a:br>
            <a:r>
              <a:rPr lang="en-GB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E9B78-9C91-EBDB-35F9-9D8F01B161F5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Important emails to look out for: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Seating plan 2 weeks before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Notification to download to device (approx. 2 working days before)</a:t>
            </a: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 problem solving: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Unable to download/problem with download = contact assessment team (Sue/Tim)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Issues with device = contact IT helpdesk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Devices if available can be loaned on the day (but depends on availability)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To prevent issues on the day close other tabs/apps in advance</a:t>
            </a:r>
          </a:p>
        </p:txBody>
      </p:sp>
    </p:spTree>
    <p:extLst>
      <p:ext uri="{BB962C8B-B14F-4D97-AF65-F5344CB8AC3E}">
        <p14:creationId xmlns:p14="http://schemas.microsoft.com/office/powerpoint/2010/main" val="33028203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42C6D-8749-7AB1-7D28-351A37479B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to Help with Preparation for ETA3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76EDC-AEDF-9239-768D-8C7C242317F9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all teaching resources to gather a comprehensive understanding of the curriculum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Lectures, workbooks, group work, self directed learning, mandatory training</a:t>
            </a:r>
          </a:p>
          <a:p>
            <a:pPr lvl="1"/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Meet with your personal tutor to discuss S+O report and highlight learning goals for term 3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a learning plan to help guide you in preparing for ETAs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Look at not only what to learn but how you are going to do it</a:t>
            </a:r>
          </a:p>
          <a:p>
            <a:pPr lvl="1"/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Engage with the formative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Helps with exam technique but also identify level of knowledge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3506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FCE009-9E0F-25AA-CFCE-5617B6FA9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OSCE 1 Format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319FA4-8367-D5F8-4246-DC090A431D4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68604" y="1569160"/>
            <a:ext cx="10854791" cy="4113719"/>
          </a:xfrm>
        </p:spPr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8 Station OSCE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2 days with 4 8-minute stations each day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Four domains all scored from 1 to 5:</a:t>
            </a:r>
            <a:r>
              <a:rPr lang="en-US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Communication skills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Practical skills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Clinical knowledge &amp; problem solving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Professionalism</a:t>
            </a:r>
            <a:r>
              <a:rPr lang="en-US" sz="2000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Equal weighting regardless of station type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Email 24 hours before list of presentation and brief expectation of each station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 quarantining - Instructed not to share information when leaving assessment.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419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822B5-7723-DF31-F595-86DFA5E5B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OSCE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7B8F8-3FFF-8033-AE4E-2D6465D1450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838200" y="1599174"/>
            <a:ext cx="10854791" cy="4113719"/>
          </a:xfrm>
        </p:spPr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Dress appropriately – </a:t>
            </a:r>
            <a:r>
              <a:rPr lang="en-GB" u="sng" dirty="0">
                <a:hlinkClick r:id="rId2"/>
              </a:rPr>
              <a:t>OSCE What to bring and wear.pdf</a:t>
            </a:r>
            <a:r>
              <a:rPr lang="en-GB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Remember; bare below elbows, stethoscope, watch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Tie back long hair to above shoulders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PPE e.g. aprons/gloves if in doubt put it on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Always sanitise hands</a:t>
            </a:r>
            <a:r>
              <a:rPr lang="en-US" sz="2000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Read the instructions carefully e.g. does it tell you to explain an examination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Self-start in an OSCE station</a:t>
            </a:r>
            <a:r>
              <a:rPr lang="en-US" dirty="0"/>
              <a:t>​ if you feel confident to do so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Don’t fear introducing yourself and commencing the station quickly</a:t>
            </a:r>
            <a:r>
              <a:rPr lang="en-US" sz="2000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/>
              <a:t>Review all teaching materials in preparation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/>
              <a:t>Review the list of practical procedures​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/>
              <a:t>If something goes wrong forget about it and move on.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/>
              <a:t>Consider how you can collect marks across the marking domains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3347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991EA-AA24-B114-1E3C-3EBB02C48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Qualifying Examinations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2CEA64-E00C-17E1-753C-6A26FF330B7D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68604" y="1567090"/>
            <a:ext cx="10854791" cy="4113719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Only sit the qualifying examination in the assessment which have had unsatisfactory outcome 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Unsatisfactory in written component: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2 papers (2 hours each) that cover the entire curriculum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Paper A: 10 question sets (10 marks for each = 100 marks)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Paper B: SBA paper (100 marks)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GB" dirty="0"/>
              <a:t>Total marks for QE1A and B = 200 marks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Standard setting same process as ETA however as QE all papers are double marked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Unsatisfactory with OSCE: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8 stations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For those required to sit the QE more information will be provided following ETA3/OSCE1</a:t>
            </a:r>
          </a:p>
        </p:txBody>
      </p:sp>
    </p:spTree>
    <p:extLst>
      <p:ext uri="{BB962C8B-B14F-4D97-AF65-F5344CB8AC3E}">
        <p14:creationId xmlns:p14="http://schemas.microsoft.com/office/powerpoint/2010/main" val="3459924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6BFB54D-52BB-F447-676F-153A188037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400" dirty="0"/>
              <a:t>FMHS-Assessment@buckingham.ac.uk</a:t>
            </a:r>
          </a:p>
        </p:txBody>
      </p:sp>
    </p:spTree>
    <p:extLst>
      <p:ext uri="{BB962C8B-B14F-4D97-AF65-F5344CB8AC3E}">
        <p14:creationId xmlns:p14="http://schemas.microsoft.com/office/powerpoint/2010/main" val="46421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ED107FD-0C3C-0EA8-57E6-BC3FB23E54F3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Summary of assessment processes</a:t>
            </a:r>
          </a:p>
          <a:p>
            <a:pPr marL="457200" indent="-457200">
              <a:buAutoNum type="arabicPeriod"/>
            </a:pPr>
            <a:r>
              <a:rPr lang="en-GB" dirty="0"/>
              <a:t>Tips to help preparation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3FCCDF13-E12A-EEDB-2658-278586A4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150213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552382-3D9B-7C53-9FF8-23AE5968E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Deadline: 23:59 Sunday 5</a:t>
            </a:r>
            <a:r>
              <a:rPr lang="en-GB" baseline="30000" dirty="0"/>
              <a:t>th</a:t>
            </a:r>
            <a:r>
              <a:rPr lang="en-GB" dirty="0"/>
              <a:t> October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DC09DB0-0758-8C74-6A14-E6842C0DB18A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Formative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All students will receive feedback regarding the completeness and the quality of their portfolio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Preparation for Phase 1 where portfolio is summative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tx1"/>
                </a:solidFill>
              </a:rPr>
              <a:t>Useful resources: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hlinkClick r:id="rId2"/>
              </a:rPr>
              <a:t>ARPP1 Minimum Expectations</a:t>
            </a:r>
            <a:endParaRPr lang="en-GB" sz="2000" dirty="0">
              <a:solidFill>
                <a:srgbClr val="0070C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Assessment of Your ePortfolio in Year 1 and 2</a:t>
            </a:r>
            <a:endParaRPr lang="en-GB" sz="2000" dirty="0">
              <a:solidFill>
                <a:srgbClr val="0070C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ARPP1 and 2 Grading Summary</a:t>
            </a:r>
            <a:endParaRPr lang="en-GB" sz="2000" dirty="0">
              <a:solidFill>
                <a:srgbClr val="0070C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ARPP 1 and 2 Graders Rubric</a:t>
            </a:r>
            <a:endParaRPr lang="en-GB" sz="2000" dirty="0">
              <a:solidFill>
                <a:srgbClr val="0070C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</a:rPr>
              <a:t>Pre ARPP Assessment Checklist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5022538-9D73-1049-3703-7272458DF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ARPP1</a:t>
            </a:r>
          </a:p>
        </p:txBody>
      </p:sp>
    </p:spTree>
    <p:extLst>
      <p:ext uri="{BB962C8B-B14F-4D97-AF65-F5344CB8AC3E}">
        <p14:creationId xmlns:p14="http://schemas.microsoft.com/office/powerpoint/2010/main" val="3057991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2133A5B2-6373-1C79-A5C1-757C3FDD9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705862"/>
            <a:ext cx="10854790" cy="440144"/>
          </a:xfrm>
        </p:spPr>
        <p:txBody>
          <a:bodyPr>
            <a:normAutofit/>
          </a:bodyPr>
          <a:lstStyle/>
          <a:p>
            <a:r>
              <a:rPr lang="en-GB"/>
              <a:t>Can access on SharePoint Via Moodle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000E2A-AB02-292D-624C-7C605E065D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1432" y="2280945"/>
            <a:ext cx="6808322" cy="3608411"/>
          </a:xfrm>
          <a:prstGeom prst="rect">
            <a:avLst/>
          </a:prstGeom>
          <a:noFill/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721D0E9-07CC-6B68-BE86-FB18EEC8D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2016"/>
            <a:ext cx="10515600" cy="626831"/>
          </a:xfrm>
        </p:spPr>
        <p:txBody>
          <a:bodyPr>
            <a:normAutofit/>
          </a:bodyPr>
          <a:lstStyle/>
          <a:p>
            <a:r>
              <a:rPr lang="en-GB" sz="3700" dirty="0"/>
              <a:t>Year 1 ARPP Information</a:t>
            </a:r>
          </a:p>
        </p:txBody>
      </p:sp>
    </p:spTree>
    <p:extLst>
      <p:ext uri="{BB962C8B-B14F-4D97-AF65-F5344CB8AC3E}">
        <p14:creationId xmlns:p14="http://schemas.microsoft.com/office/powerpoint/2010/main" val="364107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A9397C4-6AF1-159A-41BD-EB9E7227D0D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Review the resources available to you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Use the checklist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Plan your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Ensure to leave enough time for personal tutor interactions if needed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PDR form should only be locked if complete (only 2 PT meetings are needed for ARPP1 but 3 are required for the year and to complete PDR)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2FA8A7-E881-5D38-34DF-C225F5D27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Tips for Preparing For ARPP1</a:t>
            </a:r>
          </a:p>
        </p:txBody>
      </p:sp>
    </p:spTree>
    <p:extLst>
      <p:ext uri="{BB962C8B-B14F-4D97-AF65-F5344CB8AC3E}">
        <p14:creationId xmlns:p14="http://schemas.microsoft.com/office/powerpoint/2010/main" val="58042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0CF7853-78AC-3550-15AB-928538ED6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ETA3 Format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D2B903E-DA7D-A1F2-15A7-44A5F85ECAA8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Online (Examsoft) written assessment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2 papers (2 hours for each paper)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Paper A: Question set paper (100 marks)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Paper B: SBA paper (100 marks)</a:t>
            </a:r>
          </a:p>
          <a:p>
            <a:pPr lvl="1"/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Total score out of 200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pPr lvl="1"/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6230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DCDB87C-9167-D1A9-2E0B-5E1150DB7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ETA 3 Content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203FF82-E146-C62B-A31F-FE2A8F215C72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Presentation topics included in the assessment determined by blueprinting of curriculum to GMC learning outcomes for graduates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Will have questions on material from all terms 1-3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Material will be sourced from all questions includes lectures, workbooks, group work, SDL, mandatory training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7332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95115-89E4-E0D0-544B-49276738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SBA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FB13E-52E8-2941-1F47-BB7412A7F077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100 questions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Single base answer (multiple choice format)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Each question has 5 choices:</a:t>
            </a:r>
            <a:r>
              <a:rPr lang="en-US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1 correct</a:t>
            </a:r>
            <a:r>
              <a:rPr lang="en-US" sz="2000" dirty="0"/>
              <a:t>​</a:t>
            </a:r>
          </a:p>
          <a:p>
            <a:pPr marL="800100" lvl="1" indent="-342900" fontAlgn="base">
              <a:buFont typeface="Arial" panose="020B0604020202020204" pitchFamily="34" charset="0"/>
              <a:buChar char="•"/>
            </a:pPr>
            <a:r>
              <a:rPr lang="en-GB" sz="2000" dirty="0"/>
              <a:t>4 distractors</a:t>
            </a:r>
            <a:r>
              <a:rPr lang="en-US" sz="2000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Questions are ordered randomly – no question sets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Each question will have a stem that gives clinical context – clues are given in this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Each question is worth one mark</a:t>
            </a:r>
            <a:r>
              <a:rPr lang="en-US" dirty="0"/>
              <a:t>​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dirty="0"/>
              <a:t>72 seconds to answer each question</a:t>
            </a:r>
            <a:r>
              <a:rPr lang="en-US" dirty="0"/>
              <a:t>​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9226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5DED3-05A7-4872-9B58-0C3D2746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 Set Paper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86A47-C5DB-C700-97EE-B7E19170D031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10 questions sets each worth 10 marks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Each question set will have a vignette given important clinical information for the remaining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Mixture of question style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SBAs/FiTB/SAQ/VSAQ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mark weighting for each question will be provided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SBAs = 1 mark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dirty="0"/>
              <a:t>SAQ/FiTB = 0.5 marks for each piece of information</a:t>
            </a:r>
          </a:p>
        </p:txBody>
      </p:sp>
    </p:spTree>
    <p:extLst>
      <p:ext uri="{BB962C8B-B14F-4D97-AF65-F5344CB8AC3E}">
        <p14:creationId xmlns:p14="http://schemas.microsoft.com/office/powerpoint/2010/main" val="404384565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University of Buckingham">
      <a:dk1>
        <a:srgbClr val="333032"/>
      </a:dk1>
      <a:lt1>
        <a:srgbClr val="FFFFFF"/>
      </a:lt1>
      <a:dk2>
        <a:srgbClr val="E9C33B"/>
      </a:dk2>
      <a:lt2>
        <a:srgbClr val="E9E3DA"/>
      </a:lt2>
      <a:accent1>
        <a:srgbClr val="9B7936"/>
      </a:accent1>
      <a:accent2>
        <a:srgbClr val="75B5A3"/>
      </a:accent2>
      <a:accent3>
        <a:srgbClr val="8BC7ED"/>
      </a:accent3>
      <a:accent4>
        <a:srgbClr val="0D3863"/>
      </a:accent4>
      <a:accent5>
        <a:srgbClr val="E63323"/>
      </a:accent5>
      <a:accent6>
        <a:srgbClr val="EF8091"/>
      </a:accent6>
      <a:hlink>
        <a:srgbClr val="333032"/>
      </a:hlink>
      <a:folHlink>
        <a:srgbClr val="9B9083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A04367BB-5506-419A-92D2-703D47137B16}" vid="{C3863C8F-33CE-409A-9DE4-476BA2DFE678}"/>
    </a:ext>
  </a:extLst>
</a:theme>
</file>

<file path=ppt/theme/theme2.xml><?xml version="1.0" encoding="utf-8"?>
<a:theme xmlns:a="http://schemas.openxmlformats.org/drawingml/2006/main" name="Body slides">
  <a:themeElements>
    <a:clrScheme name="University of Buckingham">
      <a:dk1>
        <a:srgbClr val="333032"/>
      </a:dk1>
      <a:lt1>
        <a:srgbClr val="FFFFFF"/>
      </a:lt1>
      <a:dk2>
        <a:srgbClr val="E9C33B"/>
      </a:dk2>
      <a:lt2>
        <a:srgbClr val="E9E3DA"/>
      </a:lt2>
      <a:accent1>
        <a:srgbClr val="9B7936"/>
      </a:accent1>
      <a:accent2>
        <a:srgbClr val="75B5A3"/>
      </a:accent2>
      <a:accent3>
        <a:srgbClr val="8BC7ED"/>
      </a:accent3>
      <a:accent4>
        <a:srgbClr val="0D3863"/>
      </a:accent4>
      <a:accent5>
        <a:srgbClr val="E63323"/>
      </a:accent5>
      <a:accent6>
        <a:srgbClr val="EF8091"/>
      </a:accent6>
      <a:hlink>
        <a:srgbClr val="333032"/>
      </a:hlink>
      <a:folHlink>
        <a:srgbClr val="9B90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2 Jan 2023 Uni of Buckingham Powerpoint Template Master set up" id="{5E69F9E2-12FA-9C48-8F4F-58C0251F50D8}" vid="{964A801B-74FC-5E40-80A0-142D6F1B615F}"/>
    </a:ext>
  </a:extLst>
</a:theme>
</file>

<file path=ppt/theme/theme3.xml><?xml version="1.0" encoding="utf-8"?>
<a:theme xmlns:a="http://schemas.openxmlformats.org/drawingml/2006/main" name="Galleries and graphs">
  <a:themeElements>
    <a:clrScheme name="University of Buckingham">
      <a:dk1>
        <a:srgbClr val="333032"/>
      </a:dk1>
      <a:lt1>
        <a:srgbClr val="FFFFFF"/>
      </a:lt1>
      <a:dk2>
        <a:srgbClr val="E9C33B"/>
      </a:dk2>
      <a:lt2>
        <a:srgbClr val="E9E3DA"/>
      </a:lt2>
      <a:accent1>
        <a:srgbClr val="9B7936"/>
      </a:accent1>
      <a:accent2>
        <a:srgbClr val="75B5A3"/>
      </a:accent2>
      <a:accent3>
        <a:srgbClr val="8BC7ED"/>
      </a:accent3>
      <a:accent4>
        <a:srgbClr val="0D3863"/>
      </a:accent4>
      <a:accent5>
        <a:srgbClr val="E63323"/>
      </a:accent5>
      <a:accent6>
        <a:srgbClr val="EF8091"/>
      </a:accent6>
      <a:hlink>
        <a:srgbClr val="333032"/>
      </a:hlink>
      <a:folHlink>
        <a:srgbClr val="9B908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2 Jan 2023 Uni of Buckingham Powerpoint Template Master set up" id="{5E69F9E2-12FA-9C48-8F4F-58C0251F50D8}" vid="{D1DA7691-ADF8-5040-A1E2-CF35C01E85F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13e7e2-567e-4a68-af12-bcde872f57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DFE1CE7BE6084A902661D38457B647" ma:contentTypeVersion="17" ma:contentTypeDescription="Create a new document." ma:contentTypeScope="" ma:versionID="31b254f1b10b6beea843f37513e65d8f">
  <xsd:schema xmlns:xsd="http://www.w3.org/2001/XMLSchema" xmlns:xs="http://www.w3.org/2001/XMLSchema" xmlns:p="http://schemas.microsoft.com/office/2006/metadata/properties" xmlns:ns3="76c39d59-5ef1-4fd5-8dcb-d4a091e8207f" xmlns:ns4="fa13e7e2-567e-4a68-af12-bcde872f57ae" targetNamespace="http://schemas.microsoft.com/office/2006/metadata/properties" ma:root="true" ma:fieldsID="a8689697f7ed4149b450f04ffbb3bf5a" ns3:_="" ns4:_="">
    <xsd:import namespace="76c39d59-5ef1-4fd5-8dcb-d4a091e8207f"/>
    <xsd:import namespace="fa13e7e2-567e-4a68-af12-bcde872f57a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c39d59-5ef1-4fd5-8dcb-d4a091e8207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13e7e2-567e-4a68-af12-bcde872f57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D67A88-6A63-44D9-954F-F5928CE6F0C6}">
  <ds:schemaRefs>
    <ds:schemaRef ds:uri="http://purl.org/dc/dcmitype/"/>
    <ds:schemaRef ds:uri="fa13e7e2-567e-4a68-af12-bcde872f57a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76c39d59-5ef1-4fd5-8dcb-d4a091e8207f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A2F9641D-4896-4BB7-A4F8-BACE8BF3C6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E8F3B5-F6FC-478B-BC48-26FF8521B4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c39d59-5ef1-4fd5-8dcb-d4a091e8207f"/>
    <ds:schemaRef ds:uri="fa13e7e2-567e-4a68-af12-bcde872f57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Theme4</Template>
  <TotalTime>1945</TotalTime>
  <Words>910</Words>
  <Application>Microsoft Office PowerPoint</Application>
  <PresentationFormat>Widescreen</PresentationFormat>
  <Paragraphs>123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Theme4</vt:lpstr>
      <vt:lpstr>Body slides</vt:lpstr>
      <vt:lpstr>Galleries and graphs</vt:lpstr>
      <vt:lpstr>PowerPoint Presentation</vt:lpstr>
      <vt:lpstr>Overview</vt:lpstr>
      <vt:lpstr>ARPP1</vt:lpstr>
      <vt:lpstr>Year 1 ARPP Information</vt:lpstr>
      <vt:lpstr>Tips for Preparing For ARPP1</vt:lpstr>
      <vt:lpstr>ETA3 Format</vt:lpstr>
      <vt:lpstr>ETA 3 Content</vt:lpstr>
      <vt:lpstr>SBA Paper</vt:lpstr>
      <vt:lpstr>Question Set Paper</vt:lpstr>
      <vt:lpstr>ETA3 Marking Process</vt:lpstr>
      <vt:lpstr>In Advance of the Exam  </vt:lpstr>
      <vt:lpstr>Tips to Help with Preparation for ETA3</vt:lpstr>
      <vt:lpstr>OSCE 1 Format</vt:lpstr>
      <vt:lpstr>Tips for OSCE 1</vt:lpstr>
      <vt:lpstr>Qualifying Examinations</vt:lpstr>
      <vt:lpstr>PowerPoint Presentation</vt:lpstr>
    </vt:vector>
  </TitlesOfParts>
  <Company>University of Buckingham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Plimmer</dc:creator>
  <cp:lastModifiedBy>Sarah Plimmer</cp:lastModifiedBy>
  <cp:revision>6</cp:revision>
  <dcterms:created xsi:type="dcterms:W3CDTF">2025-09-08T17:54:13Z</dcterms:created>
  <dcterms:modified xsi:type="dcterms:W3CDTF">2025-09-30T09:32:03Z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0x01010030DFE1CE7BE6084A902661D38457B647</vt:lpwstr>
  </property>
</Properties>
</file>