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83" r:id="rId6"/>
  </p:sldMasterIdLst>
  <p:notesMasterIdLst>
    <p:notesMasterId r:id="rId36"/>
  </p:notesMasterIdLst>
  <p:sldIdLst>
    <p:sldId id="256" r:id="rId7"/>
    <p:sldId id="257" r:id="rId8"/>
    <p:sldId id="284" r:id="rId9"/>
    <p:sldId id="260" r:id="rId10"/>
    <p:sldId id="261" r:id="rId11"/>
    <p:sldId id="258" r:id="rId12"/>
    <p:sldId id="259" r:id="rId13"/>
    <p:sldId id="262" r:id="rId14"/>
    <p:sldId id="266" r:id="rId15"/>
    <p:sldId id="265" r:id="rId16"/>
    <p:sldId id="267" r:id="rId17"/>
    <p:sldId id="269" r:id="rId18"/>
    <p:sldId id="268" r:id="rId19"/>
    <p:sldId id="270" r:id="rId20"/>
    <p:sldId id="271" r:id="rId21"/>
    <p:sldId id="272" r:id="rId22"/>
    <p:sldId id="273" r:id="rId23"/>
    <p:sldId id="274" r:id="rId24"/>
    <p:sldId id="275" r:id="rId25"/>
    <p:sldId id="277" r:id="rId26"/>
    <p:sldId id="278" r:id="rId27"/>
    <p:sldId id="279" r:id="rId28"/>
    <p:sldId id="280" r:id="rId29"/>
    <p:sldId id="283" r:id="rId30"/>
    <p:sldId id="285" r:id="rId31"/>
    <p:sldId id="276" r:id="rId32"/>
    <p:sldId id="263" r:id="rId33"/>
    <p:sldId id="264"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30424-C068-4110-8781-DFCFC2A8DA67}" v="6" dt="2025-06-16T12:29:22.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548" autoAdjust="0"/>
  </p:normalViewPr>
  <p:slideViewPr>
    <p:cSldViewPr snapToGrid="0">
      <p:cViewPr varScale="1">
        <p:scale>
          <a:sx n="54" d="100"/>
          <a:sy n="54" d="100"/>
        </p:scale>
        <p:origin x="9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A75FF-507A-4042-9553-346477A2FAE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DB1322-46C7-4A84-A893-E2FD4B50BF26}">
      <dgm:prSet/>
      <dgm:spPr/>
      <dgm:t>
        <a:bodyPr/>
        <a:lstStyle/>
        <a:p>
          <a:r>
            <a:rPr lang="en-GB" b="0"/>
            <a:t>Tool to support and demonstrate professional development</a:t>
          </a:r>
          <a:endParaRPr lang="en-US"/>
        </a:p>
      </dgm:t>
    </dgm:pt>
    <dgm:pt modelId="{7200BD8F-ADFF-4961-AFAB-3E1B4D232E60}" type="parTrans" cxnId="{E84800FF-4F2C-47A7-AF57-0F7704957483}">
      <dgm:prSet/>
      <dgm:spPr/>
      <dgm:t>
        <a:bodyPr/>
        <a:lstStyle/>
        <a:p>
          <a:endParaRPr lang="en-US"/>
        </a:p>
      </dgm:t>
    </dgm:pt>
    <dgm:pt modelId="{2D669E99-187C-488B-82B0-AC14D084B714}" type="sibTrans" cxnId="{E84800FF-4F2C-47A7-AF57-0F7704957483}">
      <dgm:prSet/>
      <dgm:spPr/>
      <dgm:t>
        <a:bodyPr/>
        <a:lstStyle/>
        <a:p>
          <a:endParaRPr lang="en-US"/>
        </a:p>
      </dgm:t>
    </dgm:pt>
    <dgm:pt modelId="{BE05CD20-135F-447B-AC0A-95B1E0AF0BB5}">
      <dgm:prSet/>
      <dgm:spPr/>
      <dgm:t>
        <a:bodyPr/>
        <a:lstStyle/>
        <a:p>
          <a:r>
            <a:rPr lang="en-GB" b="0"/>
            <a:t>Enables students to acquire skills essential for lifelong learning</a:t>
          </a:r>
          <a:endParaRPr lang="en-US"/>
        </a:p>
      </dgm:t>
    </dgm:pt>
    <dgm:pt modelId="{995C0E99-2E42-4909-B65D-CAE2B0EE1594}" type="parTrans" cxnId="{865AE744-CA48-4EF3-B4CA-CB3220409A57}">
      <dgm:prSet/>
      <dgm:spPr/>
      <dgm:t>
        <a:bodyPr/>
        <a:lstStyle/>
        <a:p>
          <a:endParaRPr lang="en-US"/>
        </a:p>
      </dgm:t>
    </dgm:pt>
    <dgm:pt modelId="{66BE769A-9DBE-49B8-A126-128E3A84296C}" type="sibTrans" cxnId="{865AE744-CA48-4EF3-B4CA-CB3220409A57}">
      <dgm:prSet/>
      <dgm:spPr/>
      <dgm:t>
        <a:bodyPr/>
        <a:lstStyle/>
        <a:p>
          <a:endParaRPr lang="en-US"/>
        </a:p>
      </dgm:t>
    </dgm:pt>
    <dgm:pt modelId="{B2A9CD28-6312-4991-9D53-D1D9A709620B}">
      <dgm:prSet/>
      <dgm:spPr/>
      <dgm:t>
        <a:bodyPr/>
        <a:lstStyle/>
        <a:p>
          <a:r>
            <a:rPr lang="en-GB" b="0"/>
            <a:t>Part of the assessment process for course however more than a tick box exercise!</a:t>
          </a:r>
          <a:endParaRPr lang="en-US"/>
        </a:p>
      </dgm:t>
    </dgm:pt>
    <dgm:pt modelId="{6B1A2571-8F80-4804-B6A4-6EF55A187990}" type="parTrans" cxnId="{6DD5A43B-D6FB-4BCE-9A8D-CF875E5DBD5F}">
      <dgm:prSet/>
      <dgm:spPr/>
      <dgm:t>
        <a:bodyPr/>
        <a:lstStyle/>
        <a:p>
          <a:endParaRPr lang="en-US"/>
        </a:p>
      </dgm:t>
    </dgm:pt>
    <dgm:pt modelId="{8BFB8951-FEA7-4F49-85D1-255DBEE98F2C}" type="sibTrans" cxnId="{6DD5A43B-D6FB-4BCE-9A8D-CF875E5DBD5F}">
      <dgm:prSet/>
      <dgm:spPr/>
      <dgm:t>
        <a:bodyPr/>
        <a:lstStyle/>
        <a:p>
          <a:endParaRPr lang="en-US"/>
        </a:p>
      </dgm:t>
    </dgm:pt>
    <dgm:pt modelId="{B52CEB63-5E3B-464E-9C96-F64B8375052B}" type="pres">
      <dgm:prSet presAssocID="{1DFA75FF-507A-4042-9553-346477A2FAE4}" presName="root" presStyleCnt="0">
        <dgm:presLayoutVars>
          <dgm:dir/>
          <dgm:resizeHandles val="exact"/>
        </dgm:presLayoutVars>
      </dgm:prSet>
      <dgm:spPr/>
    </dgm:pt>
    <dgm:pt modelId="{B2390C57-4C0B-423E-8567-4A458B548625}" type="pres">
      <dgm:prSet presAssocID="{19DB1322-46C7-4A84-A893-E2FD4B50BF26}" presName="compNode" presStyleCnt="0"/>
      <dgm:spPr/>
    </dgm:pt>
    <dgm:pt modelId="{EE55AE48-774E-4B07-A2C0-7B393CC5630E}" type="pres">
      <dgm:prSet presAssocID="{19DB1322-46C7-4A84-A893-E2FD4B50BF26}" presName="bgRect" presStyleLbl="bgShp" presStyleIdx="0" presStyleCnt="3"/>
      <dgm:spPr/>
    </dgm:pt>
    <dgm:pt modelId="{16D86391-73DE-49B8-B060-903930C7A4A4}" type="pres">
      <dgm:prSet presAssocID="{19DB1322-46C7-4A84-A893-E2FD4B50BF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7DCA69BE-3389-406A-8EF5-B5386FE60995}" type="pres">
      <dgm:prSet presAssocID="{19DB1322-46C7-4A84-A893-E2FD4B50BF26}" presName="spaceRect" presStyleCnt="0"/>
      <dgm:spPr/>
    </dgm:pt>
    <dgm:pt modelId="{9F5E7BE4-9004-4060-AEFB-C1DD03969A5A}" type="pres">
      <dgm:prSet presAssocID="{19DB1322-46C7-4A84-A893-E2FD4B50BF26}" presName="parTx" presStyleLbl="revTx" presStyleIdx="0" presStyleCnt="3">
        <dgm:presLayoutVars>
          <dgm:chMax val="0"/>
          <dgm:chPref val="0"/>
        </dgm:presLayoutVars>
      </dgm:prSet>
      <dgm:spPr/>
    </dgm:pt>
    <dgm:pt modelId="{7E92291E-B8F6-432B-8F0C-87B67393D9C9}" type="pres">
      <dgm:prSet presAssocID="{2D669E99-187C-488B-82B0-AC14D084B714}" presName="sibTrans" presStyleCnt="0"/>
      <dgm:spPr/>
    </dgm:pt>
    <dgm:pt modelId="{B1C6BF25-BAF2-4CB0-818D-5B169D009132}" type="pres">
      <dgm:prSet presAssocID="{BE05CD20-135F-447B-AC0A-95B1E0AF0BB5}" presName="compNode" presStyleCnt="0"/>
      <dgm:spPr/>
    </dgm:pt>
    <dgm:pt modelId="{B2C9A456-77E5-42CD-B91B-04D674295F8C}" type="pres">
      <dgm:prSet presAssocID="{BE05CD20-135F-447B-AC0A-95B1E0AF0BB5}" presName="bgRect" presStyleLbl="bgShp" presStyleIdx="1" presStyleCnt="3"/>
      <dgm:spPr/>
    </dgm:pt>
    <dgm:pt modelId="{A1F782DB-9D09-4CBA-B3CA-A29B4E720150}" type="pres">
      <dgm:prSet presAssocID="{BE05CD20-135F-447B-AC0A-95B1E0AF0B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273181F-E9FA-45BF-A7B1-024B4C429C60}" type="pres">
      <dgm:prSet presAssocID="{BE05CD20-135F-447B-AC0A-95B1E0AF0BB5}" presName="spaceRect" presStyleCnt="0"/>
      <dgm:spPr/>
    </dgm:pt>
    <dgm:pt modelId="{146004CE-270B-49AB-8BCE-467599EB9F4C}" type="pres">
      <dgm:prSet presAssocID="{BE05CD20-135F-447B-AC0A-95B1E0AF0BB5}" presName="parTx" presStyleLbl="revTx" presStyleIdx="1" presStyleCnt="3">
        <dgm:presLayoutVars>
          <dgm:chMax val="0"/>
          <dgm:chPref val="0"/>
        </dgm:presLayoutVars>
      </dgm:prSet>
      <dgm:spPr/>
    </dgm:pt>
    <dgm:pt modelId="{2290F69B-4E67-4955-A57B-A3D394C20006}" type="pres">
      <dgm:prSet presAssocID="{66BE769A-9DBE-49B8-A126-128E3A84296C}" presName="sibTrans" presStyleCnt="0"/>
      <dgm:spPr/>
    </dgm:pt>
    <dgm:pt modelId="{DF8AEB35-31AC-4694-8B97-708DCF6B4D9A}" type="pres">
      <dgm:prSet presAssocID="{B2A9CD28-6312-4991-9D53-D1D9A709620B}" presName="compNode" presStyleCnt="0"/>
      <dgm:spPr/>
    </dgm:pt>
    <dgm:pt modelId="{0DB13B6F-CA0E-4F96-9B55-B3E01B0AE833}" type="pres">
      <dgm:prSet presAssocID="{B2A9CD28-6312-4991-9D53-D1D9A709620B}" presName="bgRect" presStyleLbl="bgShp" presStyleIdx="2" presStyleCnt="3"/>
      <dgm:spPr/>
    </dgm:pt>
    <dgm:pt modelId="{3F9FF867-88BB-4ED5-ABF9-CD1FCBAF90CE}" type="pres">
      <dgm:prSet presAssocID="{B2A9CD28-6312-4991-9D53-D1D9A70962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F5826A6-8DE4-4A8C-B0EA-0AFF88A56D4E}" type="pres">
      <dgm:prSet presAssocID="{B2A9CD28-6312-4991-9D53-D1D9A709620B}" presName="spaceRect" presStyleCnt="0"/>
      <dgm:spPr/>
    </dgm:pt>
    <dgm:pt modelId="{BAD14408-DAAD-4748-93D4-F47F498B6032}" type="pres">
      <dgm:prSet presAssocID="{B2A9CD28-6312-4991-9D53-D1D9A709620B}" presName="parTx" presStyleLbl="revTx" presStyleIdx="2" presStyleCnt="3">
        <dgm:presLayoutVars>
          <dgm:chMax val="0"/>
          <dgm:chPref val="0"/>
        </dgm:presLayoutVars>
      </dgm:prSet>
      <dgm:spPr/>
    </dgm:pt>
  </dgm:ptLst>
  <dgm:cxnLst>
    <dgm:cxn modelId="{7C211521-473A-4FEB-A4C9-E156CD0B5116}" type="presOf" srcId="{1DFA75FF-507A-4042-9553-346477A2FAE4}" destId="{B52CEB63-5E3B-464E-9C96-F64B8375052B}" srcOrd="0" destOrd="0" presId="urn:microsoft.com/office/officeart/2018/2/layout/IconVerticalSolidList"/>
    <dgm:cxn modelId="{98389424-E5AC-43B9-9561-82333C7F25F7}" type="presOf" srcId="{BE05CD20-135F-447B-AC0A-95B1E0AF0BB5}" destId="{146004CE-270B-49AB-8BCE-467599EB9F4C}" srcOrd="0" destOrd="0" presId="urn:microsoft.com/office/officeart/2018/2/layout/IconVerticalSolidList"/>
    <dgm:cxn modelId="{800F1837-1196-455C-BB22-B3DFF9A8AB6F}" type="presOf" srcId="{19DB1322-46C7-4A84-A893-E2FD4B50BF26}" destId="{9F5E7BE4-9004-4060-AEFB-C1DD03969A5A}" srcOrd="0" destOrd="0" presId="urn:microsoft.com/office/officeart/2018/2/layout/IconVerticalSolidList"/>
    <dgm:cxn modelId="{6DD5A43B-D6FB-4BCE-9A8D-CF875E5DBD5F}" srcId="{1DFA75FF-507A-4042-9553-346477A2FAE4}" destId="{B2A9CD28-6312-4991-9D53-D1D9A709620B}" srcOrd="2" destOrd="0" parTransId="{6B1A2571-8F80-4804-B6A4-6EF55A187990}" sibTransId="{8BFB8951-FEA7-4F49-85D1-255DBEE98F2C}"/>
    <dgm:cxn modelId="{865AE744-CA48-4EF3-B4CA-CB3220409A57}" srcId="{1DFA75FF-507A-4042-9553-346477A2FAE4}" destId="{BE05CD20-135F-447B-AC0A-95B1E0AF0BB5}" srcOrd="1" destOrd="0" parTransId="{995C0E99-2E42-4909-B65D-CAE2B0EE1594}" sibTransId="{66BE769A-9DBE-49B8-A126-128E3A84296C}"/>
    <dgm:cxn modelId="{C7D66E71-4767-489D-AAFC-44FA89D992F8}" type="presOf" srcId="{B2A9CD28-6312-4991-9D53-D1D9A709620B}" destId="{BAD14408-DAAD-4748-93D4-F47F498B6032}" srcOrd="0" destOrd="0" presId="urn:microsoft.com/office/officeart/2018/2/layout/IconVerticalSolidList"/>
    <dgm:cxn modelId="{E84800FF-4F2C-47A7-AF57-0F7704957483}" srcId="{1DFA75FF-507A-4042-9553-346477A2FAE4}" destId="{19DB1322-46C7-4A84-A893-E2FD4B50BF26}" srcOrd="0" destOrd="0" parTransId="{7200BD8F-ADFF-4961-AFAB-3E1B4D232E60}" sibTransId="{2D669E99-187C-488B-82B0-AC14D084B714}"/>
    <dgm:cxn modelId="{F7300D5F-2672-4450-A6DF-CAABC1CD96AE}" type="presParOf" srcId="{B52CEB63-5E3B-464E-9C96-F64B8375052B}" destId="{B2390C57-4C0B-423E-8567-4A458B548625}" srcOrd="0" destOrd="0" presId="urn:microsoft.com/office/officeart/2018/2/layout/IconVerticalSolidList"/>
    <dgm:cxn modelId="{A0F0EE55-FAF0-45FA-9F35-EEC492152CB7}" type="presParOf" srcId="{B2390C57-4C0B-423E-8567-4A458B548625}" destId="{EE55AE48-774E-4B07-A2C0-7B393CC5630E}" srcOrd="0" destOrd="0" presId="urn:microsoft.com/office/officeart/2018/2/layout/IconVerticalSolidList"/>
    <dgm:cxn modelId="{5AC6F626-E816-4B64-B314-98F5BEDF8AAD}" type="presParOf" srcId="{B2390C57-4C0B-423E-8567-4A458B548625}" destId="{16D86391-73DE-49B8-B060-903930C7A4A4}" srcOrd="1" destOrd="0" presId="urn:microsoft.com/office/officeart/2018/2/layout/IconVerticalSolidList"/>
    <dgm:cxn modelId="{C977228E-5259-40BE-AA0C-EFD45757AC77}" type="presParOf" srcId="{B2390C57-4C0B-423E-8567-4A458B548625}" destId="{7DCA69BE-3389-406A-8EF5-B5386FE60995}" srcOrd="2" destOrd="0" presId="urn:microsoft.com/office/officeart/2018/2/layout/IconVerticalSolidList"/>
    <dgm:cxn modelId="{733F37EA-F028-4DD7-93C0-13B520AF5BB9}" type="presParOf" srcId="{B2390C57-4C0B-423E-8567-4A458B548625}" destId="{9F5E7BE4-9004-4060-AEFB-C1DD03969A5A}" srcOrd="3" destOrd="0" presId="urn:microsoft.com/office/officeart/2018/2/layout/IconVerticalSolidList"/>
    <dgm:cxn modelId="{1620F7F3-DCF9-4B26-9B43-C330BAB5EAEC}" type="presParOf" srcId="{B52CEB63-5E3B-464E-9C96-F64B8375052B}" destId="{7E92291E-B8F6-432B-8F0C-87B67393D9C9}" srcOrd="1" destOrd="0" presId="urn:microsoft.com/office/officeart/2018/2/layout/IconVerticalSolidList"/>
    <dgm:cxn modelId="{6E0864F4-4476-448E-8C95-8F86FEFED1B6}" type="presParOf" srcId="{B52CEB63-5E3B-464E-9C96-F64B8375052B}" destId="{B1C6BF25-BAF2-4CB0-818D-5B169D009132}" srcOrd="2" destOrd="0" presId="urn:microsoft.com/office/officeart/2018/2/layout/IconVerticalSolidList"/>
    <dgm:cxn modelId="{26553048-9DDC-4846-8FD7-AF2ACC1B3B04}" type="presParOf" srcId="{B1C6BF25-BAF2-4CB0-818D-5B169D009132}" destId="{B2C9A456-77E5-42CD-B91B-04D674295F8C}" srcOrd="0" destOrd="0" presId="urn:microsoft.com/office/officeart/2018/2/layout/IconVerticalSolidList"/>
    <dgm:cxn modelId="{1DC4498D-E9ED-4FA7-A317-E16C7ED4CB6C}" type="presParOf" srcId="{B1C6BF25-BAF2-4CB0-818D-5B169D009132}" destId="{A1F782DB-9D09-4CBA-B3CA-A29B4E720150}" srcOrd="1" destOrd="0" presId="urn:microsoft.com/office/officeart/2018/2/layout/IconVerticalSolidList"/>
    <dgm:cxn modelId="{5C97E90F-583A-4BC6-9CD2-E61C6178B23E}" type="presParOf" srcId="{B1C6BF25-BAF2-4CB0-818D-5B169D009132}" destId="{F273181F-E9FA-45BF-A7B1-024B4C429C60}" srcOrd="2" destOrd="0" presId="urn:microsoft.com/office/officeart/2018/2/layout/IconVerticalSolidList"/>
    <dgm:cxn modelId="{08281AAD-C7F9-4EA8-A41D-64D6CE370C6B}" type="presParOf" srcId="{B1C6BF25-BAF2-4CB0-818D-5B169D009132}" destId="{146004CE-270B-49AB-8BCE-467599EB9F4C}" srcOrd="3" destOrd="0" presId="urn:microsoft.com/office/officeart/2018/2/layout/IconVerticalSolidList"/>
    <dgm:cxn modelId="{12D1DD36-708D-47A2-9671-C9A432398738}" type="presParOf" srcId="{B52CEB63-5E3B-464E-9C96-F64B8375052B}" destId="{2290F69B-4E67-4955-A57B-A3D394C20006}" srcOrd="3" destOrd="0" presId="urn:microsoft.com/office/officeart/2018/2/layout/IconVerticalSolidList"/>
    <dgm:cxn modelId="{D1CBCD28-7E41-46FF-9577-D0D72151C7FE}" type="presParOf" srcId="{B52CEB63-5E3B-464E-9C96-F64B8375052B}" destId="{DF8AEB35-31AC-4694-8B97-708DCF6B4D9A}" srcOrd="4" destOrd="0" presId="urn:microsoft.com/office/officeart/2018/2/layout/IconVerticalSolidList"/>
    <dgm:cxn modelId="{F7C64AA2-77FF-4D09-9121-3D98C36C873E}" type="presParOf" srcId="{DF8AEB35-31AC-4694-8B97-708DCF6B4D9A}" destId="{0DB13B6F-CA0E-4F96-9B55-B3E01B0AE833}" srcOrd="0" destOrd="0" presId="urn:microsoft.com/office/officeart/2018/2/layout/IconVerticalSolidList"/>
    <dgm:cxn modelId="{1F88C1CF-DE87-497B-9D71-39A90574F8BF}" type="presParOf" srcId="{DF8AEB35-31AC-4694-8B97-708DCF6B4D9A}" destId="{3F9FF867-88BB-4ED5-ABF9-CD1FCBAF90CE}" srcOrd="1" destOrd="0" presId="urn:microsoft.com/office/officeart/2018/2/layout/IconVerticalSolidList"/>
    <dgm:cxn modelId="{08AF4BD5-92BE-4C43-AE60-E0F29EB83010}" type="presParOf" srcId="{DF8AEB35-31AC-4694-8B97-708DCF6B4D9A}" destId="{8F5826A6-8DE4-4A8C-B0EA-0AFF88A56D4E}" srcOrd="2" destOrd="0" presId="urn:microsoft.com/office/officeart/2018/2/layout/IconVerticalSolidList"/>
    <dgm:cxn modelId="{F1D031F9-0B17-44E3-BE71-4BAB4714B9E0}" type="presParOf" srcId="{DF8AEB35-31AC-4694-8B97-708DCF6B4D9A}" destId="{BAD14408-DAAD-4748-93D4-F47F498B60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33372-FA72-4200-AC49-209AEBABEF2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DB190FF4-5CAB-4550-BA24-9A494CB3426E}">
      <dgm:prSet phldrT="[Text]"/>
      <dgm:spPr/>
      <dgm:t>
        <a:bodyPr/>
        <a:lstStyle/>
        <a:p>
          <a:r>
            <a:rPr lang="en-GB" dirty="0"/>
            <a:t>Term 4</a:t>
          </a:r>
        </a:p>
      </dgm:t>
    </dgm:pt>
    <dgm:pt modelId="{B1C129BA-0827-4406-A067-4D0BFFF69F01}" type="parTrans" cxnId="{6249A7C0-FFFF-4D8B-B349-0338FEB1007C}">
      <dgm:prSet/>
      <dgm:spPr/>
      <dgm:t>
        <a:bodyPr/>
        <a:lstStyle/>
        <a:p>
          <a:endParaRPr lang="en-GB"/>
        </a:p>
      </dgm:t>
    </dgm:pt>
    <dgm:pt modelId="{CE8079E7-E069-49D0-9AD0-6E81BCD84197}" type="sibTrans" cxnId="{6249A7C0-FFFF-4D8B-B349-0338FEB1007C}">
      <dgm:prSet/>
      <dgm:spPr/>
      <dgm:t>
        <a:bodyPr/>
        <a:lstStyle/>
        <a:p>
          <a:endParaRPr lang="en-GB"/>
        </a:p>
      </dgm:t>
    </dgm:pt>
    <dgm:pt modelId="{CAE0A14D-32AF-4B1E-AA06-3245E6CBB111}">
      <dgm:prSet phldrT="[Text]"/>
      <dgm:spPr/>
      <dgm:t>
        <a:bodyPr/>
        <a:lstStyle/>
        <a:p>
          <a:r>
            <a:rPr lang="en-GB" dirty="0"/>
            <a:t>Professional photo</a:t>
          </a:r>
        </a:p>
      </dgm:t>
    </dgm:pt>
    <dgm:pt modelId="{AC8287BC-925E-4411-9B96-FD2442A5AEB1}" type="parTrans" cxnId="{762FF67C-3261-45C4-B047-36E2FBC34B3A}">
      <dgm:prSet/>
      <dgm:spPr/>
      <dgm:t>
        <a:bodyPr/>
        <a:lstStyle/>
        <a:p>
          <a:endParaRPr lang="en-GB"/>
        </a:p>
      </dgm:t>
    </dgm:pt>
    <dgm:pt modelId="{28B2FB85-5207-4561-B385-F44CA913CCDB}" type="sibTrans" cxnId="{762FF67C-3261-45C4-B047-36E2FBC34B3A}">
      <dgm:prSet/>
      <dgm:spPr/>
      <dgm:t>
        <a:bodyPr/>
        <a:lstStyle/>
        <a:p>
          <a:endParaRPr lang="en-GB"/>
        </a:p>
      </dgm:t>
    </dgm:pt>
    <dgm:pt modelId="{C7699924-13C3-4F53-8088-950972F35261}">
      <dgm:prSet phldrT="[Text]"/>
      <dgm:spPr/>
      <dgm:t>
        <a:bodyPr/>
        <a:lstStyle/>
        <a:p>
          <a:r>
            <a:rPr lang="en-GB" dirty="0"/>
            <a:t>Term 5</a:t>
          </a:r>
        </a:p>
      </dgm:t>
    </dgm:pt>
    <dgm:pt modelId="{4C7D9A43-7F50-4544-89DB-A8F1B7455BD8}" type="parTrans" cxnId="{CFC5BD4F-BEAC-4B20-BC5A-B79120C5C99D}">
      <dgm:prSet/>
      <dgm:spPr/>
      <dgm:t>
        <a:bodyPr/>
        <a:lstStyle/>
        <a:p>
          <a:endParaRPr lang="en-GB"/>
        </a:p>
      </dgm:t>
    </dgm:pt>
    <dgm:pt modelId="{A74176BF-0DD8-48E0-BCC0-8A95D2DB2F7D}" type="sibTrans" cxnId="{CFC5BD4F-BEAC-4B20-BC5A-B79120C5C99D}">
      <dgm:prSet/>
      <dgm:spPr/>
      <dgm:t>
        <a:bodyPr/>
        <a:lstStyle/>
        <a:p>
          <a:endParaRPr lang="en-GB"/>
        </a:p>
      </dgm:t>
    </dgm:pt>
    <dgm:pt modelId="{5B8B0141-AE5A-4A16-8708-5492A6FD4944}">
      <dgm:prSet phldrT="[Text]"/>
      <dgm:spPr/>
      <dgm:t>
        <a:bodyPr/>
        <a:lstStyle/>
        <a:p>
          <a:r>
            <a:rPr lang="en-GB" dirty="0"/>
            <a:t>Reflect on exam performance in PDR/reflection</a:t>
          </a:r>
        </a:p>
      </dgm:t>
    </dgm:pt>
    <dgm:pt modelId="{554DA8DB-23AC-4FC1-BA12-6FD78901D88D}" type="parTrans" cxnId="{A78A7E40-A510-4C6F-B17D-D3DD96F4FCB1}">
      <dgm:prSet/>
      <dgm:spPr/>
      <dgm:t>
        <a:bodyPr/>
        <a:lstStyle/>
        <a:p>
          <a:endParaRPr lang="en-GB"/>
        </a:p>
      </dgm:t>
    </dgm:pt>
    <dgm:pt modelId="{259120C6-E26F-43C9-B959-3B0D76D1BF7F}" type="sibTrans" cxnId="{A78A7E40-A510-4C6F-B17D-D3DD96F4FCB1}">
      <dgm:prSet/>
      <dgm:spPr/>
      <dgm:t>
        <a:bodyPr/>
        <a:lstStyle/>
        <a:p>
          <a:endParaRPr lang="en-GB"/>
        </a:p>
      </dgm:t>
    </dgm:pt>
    <dgm:pt modelId="{8BD70F6C-B5C4-4B82-9D3B-F9B5A3444DEC}">
      <dgm:prSet phldrT="[Text]"/>
      <dgm:spPr/>
      <dgm:t>
        <a:bodyPr/>
        <a:lstStyle/>
        <a:p>
          <a:r>
            <a:rPr lang="en-GB" dirty="0"/>
            <a:t>3 reflections</a:t>
          </a:r>
        </a:p>
      </dgm:t>
    </dgm:pt>
    <dgm:pt modelId="{B99B035C-FDBA-4676-8153-A8867F4F7213}" type="parTrans" cxnId="{BE68E862-A847-43CD-9ED7-633C009B2CE4}">
      <dgm:prSet/>
      <dgm:spPr/>
      <dgm:t>
        <a:bodyPr/>
        <a:lstStyle/>
        <a:p>
          <a:endParaRPr lang="en-GB"/>
        </a:p>
      </dgm:t>
    </dgm:pt>
    <dgm:pt modelId="{EFB87C66-A045-44E3-AA7A-60EE01871DC9}" type="sibTrans" cxnId="{BE68E862-A847-43CD-9ED7-633C009B2CE4}">
      <dgm:prSet/>
      <dgm:spPr/>
      <dgm:t>
        <a:bodyPr/>
        <a:lstStyle/>
        <a:p>
          <a:endParaRPr lang="en-GB"/>
        </a:p>
      </dgm:t>
    </dgm:pt>
    <dgm:pt modelId="{0A179A20-69C1-4E38-8ACC-FECD9ECC7B41}">
      <dgm:prSet phldrT="[Text]"/>
      <dgm:spPr/>
      <dgm:t>
        <a:bodyPr/>
        <a:lstStyle/>
        <a:p>
          <a:r>
            <a:rPr lang="en-GB" dirty="0"/>
            <a:t>Term 6</a:t>
          </a:r>
        </a:p>
      </dgm:t>
    </dgm:pt>
    <dgm:pt modelId="{8D878DA8-6383-4A08-9799-72AF8E3E6352}" type="parTrans" cxnId="{57660467-C152-4BC2-BF72-BC2334F38347}">
      <dgm:prSet/>
      <dgm:spPr/>
      <dgm:t>
        <a:bodyPr/>
        <a:lstStyle/>
        <a:p>
          <a:endParaRPr lang="en-GB"/>
        </a:p>
      </dgm:t>
    </dgm:pt>
    <dgm:pt modelId="{2072DAA2-068B-49C6-B61C-7EC92A5F2B23}" type="sibTrans" cxnId="{57660467-C152-4BC2-BF72-BC2334F38347}">
      <dgm:prSet/>
      <dgm:spPr/>
      <dgm:t>
        <a:bodyPr/>
        <a:lstStyle/>
        <a:p>
          <a:endParaRPr lang="en-GB"/>
        </a:p>
      </dgm:t>
    </dgm:pt>
    <dgm:pt modelId="{86F2373D-C4A6-4AE8-B983-BBCAEB780A84}">
      <dgm:prSet phldrT="[Text]"/>
      <dgm:spPr/>
      <dgm:t>
        <a:bodyPr/>
        <a:lstStyle/>
        <a:p>
          <a:r>
            <a:rPr lang="en-GB" dirty="0"/>
            <a:t>Reflect on exam performance in PDR/reflection</a:t>
          </a:r>
        </a:p>
      </dgm:t>
    </dgm:pt>
    <dgm:pt modelId="{FDBE4925-3474-4A41-901B-1184DADC177E}" type="parTrans" cxnId="{7AF7B3AC-51FC-40B0-84B7-8FD363B37EA1}">
      <dgm:prSet/>
      <dgm:spPr/>
      <dgm:t>
        <a:bodyPr/>
        <a:lstStyle/>
        <a:p>
          <a:endParaRPr lang="en-GB"/>
        </a:p>
      </dgm:t>
    </dgm:pt>
    <dgm:pt modelId="{F8122BDC-C075-4AD9-AD0D-4A125B918573}" type="sibTrans" cxnId="{7AF7B3AC-51FC-40B0-84B7-8FD363B37EA1}">
      <dgm:prSet/>
      <dgm:spPr/>
      <dgm:t>
        <a:bodyPr/>
        <a:lstStyle/>
        <a:p>
          <a:endParaRPr lang="en-GB"/>
        </a:p>
      </dgm:t>
    </dgm:pt>
    <dgm:pt modelId="{4F792ADD-5C26-4B32-B123-25DDB49A5402}">
      <dgm:prSet phldrT="[Text]"/>
      <dgm:spPr/>
      <dgm:t>
        <a:bodyPr/>
        <a:lstStyle/>
        <a:p>
          <a:r>
            <a:rPr lang="en-GB" dirty="0"/>
            <a:t>1 PT meeting and PDR entry</a:t>
          </a:r>
        </a:p>
      </dgm:t>
    </dgm:pt>
    <dgm:pt modelId="{983E28C9-A166-41F8-8E7F-F7EB0D3FF4A8}" type="parTrans" cxnId="{87FABF6D-2C8A-4411-B935-09A665486482}">
      <dgm:prSet/>
      <dgm:spPr/>
      <dgm:t>
        <a:bodyPr/>
        <a:lstStyle/>
        <a:p>
          <a:endParaRPr lang="en-GB"/>
        </a:p>
      </dgm:t>
    </dgm:pt>
    <dgm:pt modelId="{E7E65E58-CB0B-4E7A-9167-56482340994D}" type="sibTrans" cxnId="{87FABF6D-2C8A-4411-B935-09A665486482}">
      <dgm:prSet/>
      <dgm:spPr/>
      <dgm:t>
        <a:bodyPr/>
        <a:lstStyle/>
        <a:p>
          <a:endParaRPr lang="en-GB"/>
        </a:p>
      </dgm:t>
    </dgm:pt>
    <dgm:pt modelId="{33A362F8-3D01-48BA-878E-4A8F48282F73}">
      <dgm:prSet phldrT="[Text]"/>
      <dgm:spPr/>
      <dgm:t>
        <a:bodyPr/>
        <a:lstStyle/>
        <a:p>
          <a:r>
            <a:rPr lang="en-GB" dirty="0"/>
            <a:t>Create PDR + PDP </a:t>
          </a:r>
        </a:p>
      </dgm:t>
    </dgm:pt>
    <dgm:pt modelId="{57ADE9CB-BC88-4970-B732-B8DFBE3881B5}" type="parTrans" cxnId="{DEA66727-8351-41D7-B4E6-649E19B42FF3}">
      <dgm:prSet/>
      <dgm:spPr/>
      <dgm:t>
        <a:bodyPr/>
        <a:lstStyle/>
        <a:p>
          <a:endParaRPr lang="en-GB"/>
        </a:p>
      </dgm:t>
    </dgm:pt>
    <dgm:pt modelId="{865F00DB-80C7-4546-8B56-C482D9EC4DD6}" type="sibTrans" cxnId="{DEA66727-8351-41D7-B4E6-649E19B42FF3}">
      <dgm:prSet/>
      <dgm:spPr/>
      <dgm:t>
        <a:bodyPr/>
        <a:lstStyle/>
        <a:p>
          <a:endParaRPr lang="en-GB"/>
        </a:p>
      </dgm:t>
    </dgm:pt>
    <dgm:pt modelId="{6458D195-8138-435A-83C4-73783839CC6E}">
      <dgm:prSet phldrT="[Text]"/>
      <dgm:spPr/>
      <dgm:t>
        <a:bodyPr/>
        <a:lstStyle/>
        <a:p>
          <a:r>
            <a:rPr lang="en-GB" dirty="0"/>
            <a:t>3 reflections</a:t>
          </a:r>
        </a:p>
      </dgm:t>
    </dgm:pt>
    <dgm:pt modelId="{24321FBB-E85F-4403-8243-C9FC87BC4B36}" type="parTrans" cxnId="{F7E18258-9C2D-43C0-9532-88FDE6B2F47C}">
      <dgm:prSet/>
      <dgm:spPr/>
      <dgm:t>
        <a:bodyPr/>
        <a:lstStyle/>
        <a:p>
          <a:endParaRPr lang="en-GB"/>
        </a:p>
      </dgm:t>
    </dgm:pt>
    <dgm:pt modelId="{AF311502-7232-4B7A-BE47-CE51C41B9C5A}" type="sibTrans" cxnId="{F7E18258-9C2D-43C0-9532-88FDE6B2F47C}">
      <dgm:prSet/>
      <dgm:spPr/>
      <dgm:t>
        <a:bodyPr/>
        <a:lstStyle/>
        <a:p>
          <a:endParaRPr lang="en-GB"/>
        </a:p>
      </dgm:t>
    </dgm:pt>
    <dgm:pt modelId="{E31E429A-49D9-47D4-B5EE-41D805A21702}">
      <dgm:prSet phldrT="[Text]"/>
      <dgm:spPr/>
      <dgm:t>
        <a:bodyPr/>
        <a:lstStyle/>
        <a:p>
          <a:endParaRPr lang="en-GB" dirty="0"/>
        </a:p>
      </dgm:t>
    </dgm:pt>
    <dgm:pt modelId="{4E65D5EC-04A5-4163-B4A5-6F6D2E0E7581}" type="parTrans" cxnId="{3998375D-02A9-4648-A1AC-625D44FDEB09}">
      <dgm:prSet/>
      <dgm:spPr/>
      <dgm:t>
        <a:bodyPr/>
        <a:lstStyle/>
        <a:p>
          <a:endParaRPr lang="en-GB"/>
        </a:p>
      </dgm:t>
    </dgm:pt>
    <dgm:pt modelId="{F2367A4C-679B-41C9-A5C3-BCF03BD95D38}" type="sibTrans" cxnId="{3998375D-02A9-4648-A1AC-625D44FDEB09}">
      <dgm:prSet/>
      <dgm:spPr/>
      <dgm:t>
        <a:bodyPr/>
        <a:lstStyle/>
        <a:p>
          <a:endParaRPr lang="en-GB"/>
        </a:p>
      </dgm:t>
    </dgm:pt>
    <dgm:pt modelId="{B1D630B9-50AD-472A-BD83-F879C32D0E8A}">
      <dgm:prSet phldrT="[Text]"/>
      <dgm:spPr/>
      <dgm:t>
        <a:bodyPr/>
        <a:lstStyle/>
        <a:p>
          <a:r>
            <a:rPr lang="en-GB" dirty="0"/>
            <a:t>2</a:t>
          </a:r>
          <a:r>
            <a:rPr lang="en-GB" baseline="30000" dirty="0"/>
            <a:t>nd</a:t>
          </a:r>
          <a:r>
            <a:rPr lang="en-GB" dirty="0"/>
            <a:t> PT meeting and PDR entry</a:t>
          </a:r>
        </a:p>
      </dgm:t>
    </dgm:pt>
    <dgm:pt modelId="{4A470624-707C-4F1C-85D1-242106634BD9}" type="parTrans" cxnId="{6EA68BF7-E446-4441-A736-2F62FF33A1CA}">
      <dgm:prSet/>
      <dgm:spPr/>
      <dgm:t>
        <a:bodyPr/>
        <a:lstStyle/>
        <a:p>
          <a:endParaRPr lang="en-GB"/>
        </a:p>
      </dgm:t>
    </dgm:pt>
    <dgm:pt modelId="{80036045-B7F1-496E-A628-49E7C9B6181D}" type="sibTrans" cxnId="{6EA68BF7-E446-4441-A736-2F62FF33A1CA}">
      <dgm:prSet/>
      <dgm:spPr/>
      <dgm:t>
        <a:bodyPr/>
        <a:lstStyle/>
        <a:p>
          <a:endParaRPr lang="en-GB"/>
        </a:p>
      </dgm:t>
    </dgm:pt>
    <dgm:pt modelId="{AE172C4F-71C5-4E4D-BA19-843C09A2A2DD}">
      <dgm:prSet phldrT="[Text]"/>
      <dgm:spPr/>
      <dgm:t>
        <a:bodyPr/>
        <a:lstStyle/>
        <a:p>
          <a:r>
            <a:rPr lang="en-GB" dirty="0"/>
            <a:t>Mandatory training modules</a:t>
          </a:r>
        </a:p>
      </dgm:t>
    </dgm:pt>
    <dgm:pt modelId="{510089AF-6B64-4B05-84A2-795A92665B1F}" type="parTrans" cxnId="{D11B05B6-D613-479F-9A64-9141E8E36B7B}">
      <dgm:prSet/>
      <dgm:spPr/>
      <dgm:t>
        <a:bodyPr/>
        <a:lstStyle/>
        <a:p>
          <a:endParaRPr lang="en-GB"/>
        </a:p>
      </dgm:t>
    </dgm:pt>
    <dgm:pt modelId="{611B91C5-DFF5-480A-BA62-5EF25BFCD1CC}" type="sibTrans" cxnId="{D11B05B6-D613-479F-9A64-9141E8E36B7B}">
      <dgm:prSet/>
      <dgm:spPr/>
      <dgm:t>
        <a:bodyPr/>
        <a:lstStyle/>
        <a:p>
          <a:endParaRPr lang="en-GB"/>
        </a:p>
      </dgm:t>
    </dgm:pt>
    <dgm:pt modelId="{910D07E9-620E-4A65-9E5C-A13DD0944819}">
      <dgm:prSet phldrT="[Text]"/>
      <dgm:spPr/>
      <dgm:t>
        <a:bodyPr/>
        <a:lstStyle/>
        <a:p>
          <a:r>
            <a:rPr lang="en-GB" dirty="0"/>
            <a:t>Create new PDP</a:t>
          </a:r>
        </a:p>
      </dgm:t>
    </dgm:pt>
    <dgm:pt modelId="{446F488E-EE01-4F66-9260-870785CC7AD9}" type="parTrans" cxnId="{3878849A-01C3-4082-9E6C-08DFB12852CA}">
      <dgm:prSet/>
      <dgm:spPr/>
      <dgm:t>
        <a:bodyPr/>
        <a:lstStyle/>
        <a:p>
          <a:endParaRPr lang="en-GB"/>
        </a:p>
      </dgm:t>
    </dgm:pt>
    <dgm:pt modelId="{EA4F905B-AA3F-46A6-AA84-3AAA8092D0E0}" type="sibTrans" cxnId="{3878849A-01C3-4082-9E6C-08DFB12852CA}">
      <dgm:prSet/>
      <dgm:spPr/>
      <dgm:t>
        <a:bodyPr/>
        <a:lstStyle/>
        <a:p>
          <a:endParaRPr lang="en-GB"/>
        </a:p>
      </dgm:t>
    </dgm:pt>
    <dgm:pt modelId="{74331829-ED65-4B94-8AC4-398E199C42E7}">
      <dgm:prSet phldrT="[Text]"/>
      <dgm:spPr/>
      <dgm:t>
        <a:bodyPr/>
        <a:lstStyle/>
        <a:p>
          <a:r>
            <a:rPr lang="en-GB" dirty="0"/>
            <a:t>Create new PDP</a:t>
          </a:r>
        </a:p>
      </dgm:t>
    </dgm:pt>
    <dgm:pt modelId="{6E2D0B04-90E2-4758-9648-F653D4E263E1}" type="parTrans" cxnId="{39D8DBF1-33D4-4224-A1A2-7EC06258BD9D}">
      <dgm:prSet/>
      <dgm:spPr/>
      <dgm:t>
        <a:bodyPr/>
        <a:lstStyle/>
        <a:p>
          <a:endParaRPr lang="en-GB"/>
        </a:p>
      </dgm:t>
    </dgm:pt>
    <dgm:pt modelId="{BC67DE51-7386-40D6-B5AE-B9020C9461E8}" type="sibTrans" cxnId="{39D8DBF1-33D4-4224-A1A2-7EC06258BD9D}">
      <dgm:prSet/>
      <dgm:spPr/>
      <dgm:t>
        <a:bodyPr/>
        <a:lstStyle/>
        <a:p>
          <a:endParaRPr lang="en-GB"/>
        </a:p>
      </dgm:t>
    </dgm:pt>
    <dgm:pt modelId="{D8F68501-D6CC-4C90-B8A5-D65AA0F34167}">
      <dgm:prSet phldrT="[Text]"/>
      <dgm:spPr/>
      <dgm:t>
        <a:bodyPr/>
        <a:lstStyle/>
        <a:p>
          <a:r>
            <a:rPr lang="en-GB" dirty="0"/>
            <a:t>3</a:t>
          </a:r>
          <a:r>
            <a:rPr lang="en-GB" baseline="30000" dirty="0"/>
            <a:t>rd</a:t>
          </a:r>
          <a:r>
            <a:rPr lang="en-GB" dirty="0"/>
            <a:t> PT meeting and PDR entry</a:t>
          </a:r>
        </a:p>
      </dgm:t>
    </dgm:pt>
    <dgm:pt modelId="{FD3CD57C-C363-4DEB-895B-174136E62820}" type="parTrans" cxnId="{EBE87C1E-613B-4017-A492-925B89AA5913}">
      <dgm:prSet/>
      <dgm:spPr/>
      <dgm:t>
        <a:bodyPr/>
        <a:lstStyle/>
        <a:p>
          <a:endParaRPr lang="en-GB"/>
        </a:p>
      </dgm:t>
    </dgm:pt>
    <dgm:pt modelId="{C9F3EAA7-2C10-4C6A-92D4-5C79AF3CF886}" type="sibTrans" cxnId="{EBE87C1E-613B-4017-A492-925B89AA5913}">
      <dgm:prSet/>
      <dgm:spPr/>
      <dgm:t>
        <a:bodyPr/>
        <a:lstStyle/>
        <a:p>
          <a:endParaRPr lang="en-GB"/>
        </a:p>
      </dgm:t>
    </dgm:pt>
    <dgm:pt modelId="{9CD0A967-B882-4D00-98F9-6129E875CF9D}">
      <dgm:prSet phldrT="[Text]"/>
      <dgm:spPr/>
      <dgm:t>
        <a:bodyPr/>
        <a:lstStyle/>
        <a:p>
          <a:r>
            <a:rPr lang="en-GB" dirty="0"/>
            <a:t>CSFC Hospital case.</a:t>
          </a:r>
        </a:p>
      </dgm:t>
    </dgm:pt>
    <dgm:pt modelId="{AE47A8D3-36E0-48ED-942C-1AE9134C9498}" type="parTrans" cxnId="{DFE4864C-A183-4205-B2DF-179FE5AE4EAA}">
      <dgm:prSet/>
      <dgm:spPr/>
      <dgm:t>
        <a:bodyPr/>
        <a:lstStyle/>
        <a:p>
          <a:endParaRPr lang="en-GB"/>
        </a:p>
      </dgm:t>
    </dgm:pt>
    <dgm:pt modelId="{1E0D4820-453C-42E4-BE39-8FBB2BE06A99}" type="sibTrans" cxnId="{DFE4864C-A183-4205-B2DF-179FE5AE4EAA}">
      <dgm:prSet/>
      <dgm:spPr/>
      <dgm:t>
        <a:bodyPr/>
        <a:lstStyle/>
        <a:p>
          <a:endParaRPr lang="en-GB"/>
        </a:p>
      </dgm:t>
    </dgm:pt>
    <dgm:pt modelId="{D30DDB4A-2850-4943-AB22-66169EA74D7A}">
      <dgm:prSet phldrT="[Text]"/>
      <dgm:spPr/>
      <dgm:t>
        <a:bodyPr/>
        <a:lstStyle/>
        <a:p>
          <a:r>
            <a:rPr lang="en-GB" dirty="0"/>
            <a:t>ARPP2 Pre-assessment form</a:t>
          </a:r>
        </a:p>
      </dgm:t>
    </dgm:pt>
    <dgm:pt modelId="{CF9AB3CD-8AE3-456D-B33E-F657EA89B802}" type="parTrans" cxnId="{DAFA5151-FC5E-4C99-9095-0D777F27ED63}">
      <dgm:prSet/>
      <dgm:spPr/>
      <dgm:t>
        <a:bodyPr/>
        <a:lstStyle/>
        <a:p>
          <a:endParaRPr lang="en-GB"/>
        </a:p>
      </dgm:t>
    </dgm:pt>
    <dgm:pt modelId="{CA941820-42BD-452B-A5A7-46F875AE1938}" type="sibTrans" cxnId="{DAFA5151-FC5E-4C99-9095-0D777F27ED63}">
      <dgm:prSet/>
      <dgm:spPr/>
      <dgm:t>
        <a:bodyPr/>
        <a:lstStyle/>
        <a:p>
          <a:endParaRPr lang="en-GB"/>
        </a:p>
      </dgm:t>
    </dgm:pt>
    <dgm:pt modelId="{1EFF0A4D-40D8-44AE-BCDE-C9D2F89779AA}">
      <dgm:prSet phldr="0"/>
      <dgm:spPr/>
      <dgm:t>
        <a:bodyPr/>
        <a:lstStyle/>
        <a:p>
          <a:r>
            <a:rPr lang="en-GB" dirty="0">
              <a:latin typeface="Arial" panose="020B0604020202020204"/>
            </a:rPr>
            <a:t>Declaration</a:t>
          </a:r>
        </a:p>
      </dgm:t>
    </dgm:pt>
    <dgm:pt modelId="{F639D650-1823-45CA-98C1-7264AE8A244D}" type="parTrans" cxnId="{F37611A9-DB9A-4405-8F7B-7CBD808D307B}">
      <dgm:prSet/>
      <dgm:spPr/>
      <dgm:t>
        <a:bodyPr/>
        <a:lstStyle/>
        <a:p>
          <a:endParaRPr lang="en-GB"/>
        </a:p>
      </dgm:t>
    </dgm:pt>
    <dgm:pt modelId="{279D2F90-C6BF-4E6E-A7D9-BB11274F8563}" type="sibTrans" cxnId="{F37611A9-DB9A-4405-8F7B-7CBD808D307B}">
      <dgm:prSet/>
      <dgm:spPr/>
      <dgm:t>
        <a:bodyPr/>
        <a:lstStyle/>
        <a:p>
          <a:endParaRPr lang="en-GB"/>
        </a:p>
      </dgm:t>
    </dgm:pt>
    <dgm:pt modelId="{D31AAD48-6854-491B-9F6B-E2868E4C9E85}">
      <dgm:prSet phldrT="[Text]"/>
      <dgm:spPr/>
      <dgm:t>
        <a:bodyPr/>
        <a:lstStyle/>
        <a:p>
          <a:r>
            <a:rPr lang="en-GB" dirty="0"/>
            <a:t>Ethics quiz</a:t>
          </a:r>
        </a:p>
      </dgm:t>
    </dgm:pt>
    <dgm:pt modelId="{7EBAA410-AF24-4E9C-B342-7A706CC62C7A}" type="parTrans" cxnId="{179CA07E-CCB9-4F30-91D9-63673C07B263}">
      <dgm:prSet/>
      <dgm:spPr/>
    </dgm:pt>
    <dgm:pt modelId="{520E7374-C188-4735-9493-83FFD95DB7F9}" type="sibTrans" cxnId="{179CA07E-CCB9-4F30-91D9-63673C07B263}">
      <dgm:prSet/>
      <dgm:spPr/>
    </dgm:pt>
    <dgm:pt modelId="{98AA0867-A7E9-4675-B2DB-8710AFFDA703}" type="pres">
      <dgm:prSet presAssocID="{38533372-FA72-4200-AC49-209AEBABEF21}" presName="Name0" presStyleCnt="0">
        <dgm:presLayoutVars>
          <dgm:dir/>
          <dgm:animLvl val="lvl"/>
          <dgm:resizeHandles val="exact"/>
        </dgm:presLayoutVars>
      </dgm:prSet>
      <dgm:spPr/>
    </dgm:pt>
    <dgm:pt modelId="{91BF6A12-4D13-4A72-AA2B-C1A4927C1788}" type="pres">
      <dgm:prSet presAssocID="{DB190FF4-5CAB-4550-BA24-9A494CB3426E}" presName="composite" presStyleCnt="0"/>
      <dgm:spPr/>
    </dgm:pt>
    <dgm:pt modelId="{4335B109-7F96-4C71-BC27-DA91074A2B89}" type="pres">
      <dgm:prSet presAssocID="{DB190FF4-5CAB-4550-BA24-9A494CB3426E}" presName="parTx" presStyleLbl="alignNode1" presStyleIdx="0" presStyleCnt="3">
        <dgm:presLayoutVars>
          <dgm:chMax val="0"/>
          <dgm:chPref val="0"/>
          <dgm:bulletEnabled val="1"/>
        </dgm:presLayoutVars>
      </dgm:prSet>
      <dgm:spPr/>
    </dgm:pt>
    <dgm:pt modelId="{E8328426-B157-4F11-A540-C392DAD2DC97}" type="pres">
      <dgm:prSet presAssocID="{DB190FF4-5CAB-4550-BA24-9A494CB3426E}" presName="desTx" presStyleLbl="alignAccFollowNode1" presStyleIdx="0" presStyleCnt="3">
        <dgm:presLayoutVars>
          <dgm:bulletEnabled val="1"/>
        </dgm:presLayoutVars>
      </dgm:prSet>
      <dgm:spPr/>
    </dgm:pt>
    <dgm:pt modelId="{0B637DAF-4D9D-4565-8EB8-1331CBC6CA73}" type="pres">
      <dgm:prSet presAssocID="{CE8079E7-E069-49D0-9AD0-6E81BCD84197}" presName="space" presStyleCnt="0"/>
      <dgm:spPr/>
    </dgm:pt>
    <dgm:pt modelId="{2D778100-8901-4155-84CE-FEA4F612E292}" type="pres">
      <dgm:prSet presAssocID="{C7699924-13C3-4F53-8088-950972F35261}" presName="composite" presStyleCnt="0"/>
      <dgm:spPr/>
    </dgm:pt>
    <dgm:pt modelId="{4429862B-166E-476F-A134-F82B78F717D7}" type="pres">
      <dgm:prSet presAssocID="{C7699924-13C3-4F53-8088-950972F35261}" presName="parTx" presStyleLbl="alignNode1" presStyleIdx="1" presStyleCnt="3">
        <dgm:presLayoutVars>
          <dgm:chMax val="0"/>
          <dgm:chPref val="0"/>
          <dgm:bulletEnabled val="1"/>
        </dgm:presLayoutVars>
      </dgm:prSet>
      <dgm:spPr/>
    </dgm:pt>
    <dgm:pt modelId="{00AA8B0A-5BBB-43F7-91D3-6B83407FADD6}" type="pres">
      <dgm:prSet presAssocID="{C7699924-13C3-4F53-8088-950972F35261}" presName="desTx" presStyleLbl="alignAccFollowNode1" presStyleIdx="1" presStyleCnt="3">
        <dgm:presLayoutVars>
          <dgm:bulletEnabled val="1"/>
        </dgm:presLayoutVars>
      </dgm:prSet>
      <dgm:spPr/>
    </dgm:pt>
    <dgm:pt modelId="{8A042E29-D871-40C8-8BFD-3DB338B9687A}" type="pres">
      <dgm:prSet presAssocID="{A74176BF-0DD8-48E0-BCC0-8A95D2DB2F7D}" presName="space" presStyleCnt="0"/>
      <dgm:spPr/>
    </dgm:pt>
    <dgm:pt modelId="{2ECB3737-23CE-49D0-B2BA-075EC8631DD0}" type="pres">
      <dgm:prSet presAssocID="{0A179A20-69C1-4E38-8ACC-FECD9ECC7B41}" presName="composite" presStyleCnt="0"/>
      <dgm:spPr/>
    </dgm:pt>
    <dgm:pt modelId="{B59FCE9E-1EEA-4716-B236-D3DE31846813}" type="pres">
      <dgm:prSet presAssocID="{0A179A20-69C1-4E38-8ACC-FECD9ECC7B41}" presName="parTx" presStyleLbl="alignNode1" presStyleIdx="2" presStyleCnt="3">
        <dgm:presLayoutVars>
          <dgm:chMax val="0"/>
          <dgm:chPref val="0"/>
          <dgm:bulletEnabled val="1"/>
        </dgm:presLayoutVars>
      </dgm:prSet>
      <dgm:spPr/>
    </dgm:pt>
    <dgm:pt modelId="{F82BCBF9-D59B-4381-AB98-3AC8DCE8A28E}" type="pres">
      <dgm:prSet presAssocID="{0A179A20-69C1-4E38-8ACC-FECD9ECC7B41}" presName="desTx" presStyleLbl="alignAccFollowNode1" presStyleIdx="2" presStyleCnt="3">
        <dgm:presLayoutVars>
          <dgm:bulletEnabled val="1"/>
        </dgm:presLayoutVars>
      </dgm:prSet>
      <dgm:spPr/>
    </dgm:pt>
  </dgm:ptLst>
  <dgm:cxnLst>
    <dgm:cxn modelId="{CC992D00-3DFB-4CEB-A1C3-239E03611186}" type="presOf" srcId="{5B8B0141-AE5A-4A16-8708-5492A6FD4944}" destId="{00AA8B0A-5BBB-43F7-91D3-6B83407FADD6}" srcOrd="0" destOrd="0" presId="urn:microsoft.com/office/officeart/2005/8/layout/hList1"/>
    <dgm:cxn modelId="{32D7CE06-E726-4EA2-9B31-9A1CD631F3B0}" type="presOf" srcId="{86F2373D-C4A6-4AE8-B983-BBCAEB780A84}" destId="{F82BCBF9-D59B-4381-AB98-3AC8DCE8A28E}" srcOrd="0" destOrd="0" presId="urn:microsoft.com/office/officeart/2005/8/layout/hList1"/>
    <dgm:cxn modelId="{D6E54017-BA6C-40E9-83F3-62A04C43B775}" type="presOf" srcId="{4F792ADD-5C26-4B32-B123-25DDB49A5402}" destId="{E8328426-B157-4F11-A540-C392DAD2DC97}" srcOrd="0" destOrd="2" presId="urn:microsoft.com/office/officeart/2005/8/layout/hList1"/>
    <dgm:cxn modelId="{EBE87C1E-613B-4017-A492-925B89AA5913}" srcId="{0A179A20-69C1-4E38-8ACC-FECD9ECC7B41}" destId="{D8F68501-D6CC-4C90-B8A5-D65AA0F34167}" srcOrd="2" destOrd="0" parTransId="{FD3CD57C-C363-4DEB-895B-174136E62820}" sibTransId="{C9F3EAA7-2C10-4C6A-92D4-5C79AF3CF886}"/>
    <dgm:cxn modelId="{DEA66727-8351-41D7-B4E6-649E19B42FF3}" srcId="{DB190FF4-5CAB-4550-BA24-9A494CB3426E}" destId="{33A362F8-3D01-48BA-878E-4A8F48282F73}" srcOrd="3" destOrd="0" parTransId="{57ADE9CB-BC88-4970-B732-B8DFBE3881B5}" sibTransId="{865F00DB-80C7-4546-8B56-C482D9EC4DD6}"/>
    <dgm:cxn modelId="{A78A7E40-A510-4C6F-B17D-D3DD96F4FCB1}" srcId="{C7699924-13C3-4F53-8088-950972F35261}" destId="{5B8B0141-AE5A-4A16-8708-5492A6FD4944}" srcOrd="0" destOrd="0" parTransId="{554DA8DB-23AC-4FC1-BA12-6FD78901D88D}" sibTransId="{259120C6-E26F-43C9-B959-3B0D76D1BF7F}"/>
    <dgm:cxn modelId="{3998375D-02A9-4648-A1AC-625D44FDEB09}" srcId="{DB190FF4-5CAB-4550-BA24-9A494CB3426E}" destId="{E31E429A-49D9-47D4-B5EE-41D805A21702}" srcOrd="6" destOrd="0" parTransId="{4E65D5EC-04A5-4163-B4A5-6F6D2E0E7581}" sibTransId="{F2367A4C-679B-41C9-A5C3-BCF03BD95D38}"/>
    <dgm:cxn modelId="{AF4EC860-0E01-4525-A7EF-6FE1F950942C}" type="presOf" srcId="{9CD0A967-B882-4D00-98F9-6129E875CF9D}" destId="{F82BCBF9-D59B-4381-AB98-3AC8DCE8A28E}" srcOrd="0" destOrd="3" presId="urn:microsoft.com/office/officeart/2005/8/layout/hList1"/>
    <dgm:cxn modelId="{BE68E862-A847-43CD-9ED7-633C009B2CE4}" srcId="{C7699924-13C3-4F53-8088-950972F35261}" destId="{8BD70F6C-B5C4-4B82-9D3B-F9B5A3444DEC}" srcOrd="3" destOrd="0" parTransId="{B99B035C-FDBA-4676-8153-A8867F4F7213}" sibTransId="{EFB87C66-A045-44E3-AA7A-60EE01871DC9}"/>
    <dgm:cxn modelId="{56DFBA64-1BFA-4BED-9491-8DF946E520AF}" type="presOf" srcId="{6458D195-8138-435A-83C4-73783839CC6E}" destId="{E8328426-B157-4F11-A540-C392DAD2DC97}" srcOrd="0" destOrd="4" presId="urn:microsoft.com/office/officeart/2005/8/layout/hList1"/>
    <dgm:cxn modelId="{57660467-C152-4BC2-BF72-BC2334F38347}" srcId="{38533372-FA72-4200-AC49-209AEBABEF21}" destId="{0A179A20-69C1-4E38-8ACC-FECD9ECC7B41}" srcOrd="2" destOrd="0" parTransId="{8D878DA8-6383-4A08-9799-72AF8E3E6352}" sibTransId="{2072DAA2-068B-49C6-B61C-7EC92A5F2B23}"/>
    <dgm:cxn modelId="{ADF0D369-72E9-46F1-BA16-774DBCDDB92C}" type="presOf" srcId="{DB190FF4-5CAB-4550-BA24-9A494CB3426E}" destId="{4335B109-7F96-4C71-BC27-DA91074A2B89}" srcOrd="0" destOrd="0" presId="urn:microsoft.com/office/officeart/2005/8/layout/hList1"/>
    <dgm:cxn modelId="{DFE4864C-A183-4205-B2DF-179FE5AE4EAA}" srcId="{0A179A20-69C1-4E38-8ACC-FECD9ECC7B41}" destId="{9CD0A967-B882-4D00-98F9-6129E875CF9D}" srcOrd="3" destOrd="0" parTransId="{AE47A8D3-36E0-48ED-942C-1AE9134C9498}" sibTransId="{1E0D4820-453C-42E4-BE39-8FBB2BE06A99}"/>
    <dgm:cxn modelId="{87FABF6D-2C8A-4411-B935-09A665486482}" srcId="{DB190FF4-5CAB-4550-BA24-9A494CB3426E}" destId="{4F792ADD-5C26-4B32-B123-25DDB49A5402}" srcOrd="2" destOrd="0" parTransId="{983E28C9-A166-41F8-8E7F-F7EB0D3FF4A8}" sibTransId="{E7E65E58-CB0B-4E7A-9167-56482340994D}"/>
    <dgm:cxn modelId="{CFC5BD4F-BEAC-4B20-BC5A-B79120C5C99D}" srcId="{38533372-FA72-4200-AC49-209AEBABEF21}" destId="{C7699924-13C3-4F53-8088-950972F35261}" srcOrd="1" destOrd="0" parTransId="{4C7D9A43-7F50-4544-89DB-A8F1B7455BD8}" sibTransId="{A74176BF-0DD8-48E0-BCC0-8A95D2DB2F7D}"/>
    <dgm:cxn modelId="{DAFA5151-FC5E-4C99-9095-0D777F27ED63}" srcId="{0A179A20-69C1-4E38-8ACC-FECD9ECC7B41}" destId="{D30DDB4A-2850-4943-AB22-66169EA74D7A}" srcOrd="4" destOrd="0" parTransId="{CF9AB3CD-8AE3-456D-B33E-F657EA89B802}" sibTransId="{CA941820-42BD-452B-A5A7-46F875AE1938}"/>
    <dgm:cxn modelId="{B706E274-CE46-45BF-8BB7-4FE13B14D664}" type="presOf" srcId="{1EFF0A4D-40D8-44AE-BCDE-C9D2F89779AA}" destId="{E8328426-B157-4F11-A540-C392DAD2DC97}" srcOrd="0" destOrd="1" presId="urn:microsoft.com/office/officeart/2005/8/layout/hList1"/>
    <dgm:cxn modelId="{855CFB55-FDA2-4981-A188-831C13E255B3}" type="presOf" srcId="{38533372-FA72-4200-AC49-209AEBABEF21}" destId="{98AA0867-A7E9-4675-B2DB-8710AFFDA703}" srcOrd="0" destOrd="0" presId="urn:microsoft.com/office/officeart/2005/8/layout/hList1"/>
    <dgm:cxn modelId="{82388A77-3F4A-4C76-870D-13E35B5F248E}" type="presOf" srcId="{D31AAD48-6854-491B-9F6B-E2868E4C9E85}" destId="{00AA8B0A-5BBB-43F7-91D3-6B83407FADD6}" srcOrd="0" destOrd="4" presId="urn:microsoft.com/office/officeart/2005/8/layout/hList1"/>
    <dgm:cxn modelId="{F7E18258-9C2D-43C0-9532-88FDE6B2F47C}" srcId="{DB190FF4-5CAB-4550-BA24-9A494CB3426E}" destId="{6458D195-8138-435A-83C4-73783839CC6E}" srcOrd="4" destOrd="0" parTransId="{24321FBB-E85F-4403-8243-C9FC87BC4B36}" sibTransId="{AF311502-7232-4B7A-BE47-CE51C41B9C5A}"/>
    <dgm:cxn modelId="{762FF67C-3261-45C4-B047-36E2FBC34B3A}" srcId="{DB190FF4-5CAB-4550-BA24-9A494CB3426E}" destId="{CAE0A14D-32AF-4B1E-AA06-3245E6CBB111}" srcOrd="0" destOrd="0" parTransId="{AC8287BC-925E-4411-9B96-FD2442A5AEB1}" sibTransId="{28B2FB85-5207-4561-B385-F44CA913CCDB}"/>
    <dgm:cxn modelId="{179CA07E-CCB9-4F30-91D9-63673C07B263}" srcId="{C7699924-13C3-4F53-8088-950972F35261}" destId="{D31AAD48-6854-491B-9F6B-E2868E4C9E85}" srcOrd="4" destOrd="0" parTransId="{7EBAA410-AF24-4E9C-B342-7A706CC62C7A}" sibTransId="{520E7374-C188-4735-9493-83FFD95DB7F9}"/>
    <dgm:cxn modelId="{536AC187-4189-4B0D-AE73-5687F86BAD08}" type="presOf" srcId="{D30DDB4A-2850-4943-AB22-66169EA74D7A}" destId="{F82BCBF9-D59B-4381-AB98-3AC8DCE8A28E}" srcOrd="0" destOrd="4" presId="urn:microsoft.com/office/officeart/2005/8/layout/hList1"/>
    <dgm:cxn modelId="{CC9B8690-20F0-47DB-A9BF-60674F8E888F}" type="presOf" srcId="{CAE0A14D-32AF-4B1E-AA06-3245E6CBB111}" destId="{E8328426-B157-4F11-A540-C392DAD2DC97}" srcOrd="0" destOrd="0" presId="urn:microsoft.com/office/officeart/2005/8/layout/hList1"/>
    <dgm:cxn modelId="{C0BA7194-982B-4E65-A1F1-52C3DDBBA0E9}" type="presOf" srcId="{74331829-ED65-4B94-8AC4-398E199C42E7}" destId="{F82BCBF9-D59B-4381-AB98-3AC8DCE8A28E}" srcOrd="0" destOrd="1" presId="urn:microsoft.com/office/officeart/2005/8/layout/hList1"/>
    <dgm:cxn modelId="{3878849A-01C3-4082-9E6C-08DFB12852CA}" srcId="{C7699924-13C3-4F53-8088-950972F35261}" destId="{910D07E9-620E-4A65-9E5C-A13DD0944819}" srcOrd="1" destOrd="0" parTransId="{446F488E-EE01-4F66-9260-870785CC7AD9}" sibTransId="{EA4F905B-AA3F-46A6-AA84-3AAA8092D0E0}"/>
    <dgm:cxn modelId="{44C63A9F-7E70-42D5-9FF7-6EE3531A65F2}" type="presOf" srcId="{0A179A20-69C1-4E38-8ACC-FECD9ECC7B41}" destId="{B59FCE9E-1EEA-4716-B236-D3DE31846813}" srcOrd="0" destOrd="0" presId="urn:microsoft.com/office/officeart/2005/8/layout/hList1"/>
    <dgm:cxn modelId="{F0816F9F-ED4E-4E31-9DE7-B85DE58E1CA6}" type="presOf" srcId="{8BD70F6C-B5C4-4B82-9D3B-F9B5A3444DEC}" destId="{00AA8B0A-5BBB-43F7-91D3-6B83407FADD6}" srcOrd="0" destOrd="3" presId="urn:microsoft.com/office/officeart/2005/8/layout/hList1"/>
    <dgm:cxn modelId="{F37611A9-DB9A-4405-8F7B-7CBD808D307B}" srcId="{DB190FF4-5CAB-4550-BA24-9A494CB3426E}" destId="{1EFF0A4D-40D8-44AE-BCDE-C9D2F89779AA}" srcOrd="1" destOrd="0" parTransId="{F639D650-1823-45CA-98C1-7264AE8A244D}" sibTransId="{279D2F90-C6BF-4E6E-A7D9-BB11274F8563}"/>
    <dgm:cxn modelId="{7AF7B3AC-51FC-40B0-84B7-8FD363B37EA1}" srcId="{0A179A20-69C1-4E38-8ACC-FECD9ECC7B41}" destId="{86F2373D-C4A6-4AE8-B983-BBCAEB780A84}" srcOrd="0" destOrd="0" parTransId="{FDBE4925-3474-4A41-901B-1184DADC177E}" sibTransId="{F8122BDC-C075-4AD9-AD0D-4A125B918573}"/>
    <dgm:cxn modelId="{D11B05B6-D613-479F-9A64-9141E8E36B7B}" srcId="{DB190FF4-5CAB-4550-BA24-9A494CB3426E}" destId="{AE172C4F-71C5-4E4D-BA19-843C09A2A2DD}" srcOrd="5" destOrd="0" parTransId="{510089AF-6B64-4B05-84A2-795A92665B1F}" sibTransId="{611B91C5-DFF5-480A-BA62-5EF25BFCD1CC}"/>
    <dgm:cxn modelId="{324DF5B6-F9B9-40A9-8D2F-2850AD37064E}" type="presOf" srcId="{C7699924-13C3-4F53-8088-950972F35261}" destId="{4429862B-166E-476F-A134-F82B78F717D7}" srcOrd="0" destOrd="0" presId="urn:microsoft.com/office/officeart/2005/8/layout/hList1"/>
    <dgm:cxn modelId="{6249A7C0-FFFF-4D8B-B349-0338FEB1007C}" srcId="{38533372-FA72-4200-AC49-209AEBABEF21}" destId="{DB190FF4-5CAB-4550-BA24-9A494CB3426E}" srcOrd="0" destOrd="0" parTransId="{B1C129BA-0827-4406-A067-4D0BFFF69F01}" sibTransId="{CE8079E7-E069-49D0-9AD0-6E81BCD84197}"/>
    <dgm:cxn modelId="{3A8E0DD1-55A4-4ECD-AE03-18CB49F6B039}" type="presOf" srcId="{D8F68501-D6CC-4C90-B8A5-D65AA0F34167}" destId="{F82BCBF9-D59B-4381-AB98-3AC8DCE8A28E}" srcOrd="0" destOrd="2" presId="urn:microsoft.com/office/officeart/2005/8/layout/hList1"/>
    <dgm:cxn modelId="{933949D5-1E2A-46D0-BEE3-100A68A4C032}" type="presOf" srcId="{E31E429A-49D9-47D4-B5EE-41D805A21702}" destId="{E8328426-B157-4F11-A540-C392DAD2DC97}" srcOrd="0" destOrd="6" presId="urn:microsoft.com/office/officeart/2005/8/layout/hList1"/>
    <dgm:cxn modelId="{AC22E2E0-3B20-42A1-AF6E-2E4B9A78F7A7}" type="presOf" srcId="{910D07E9-620E-4A65-9E5C-A13DD0944819}" destId="{00AA8B0A-5BBB-43F7-91D3-6B83407FADD6}" srcOrd="0" destOrd="1" presId="urn:microsoft.com/office/officeart/2005/8/layout/hList1"/>
    <dgm:cxn modelId="{B4C7FCE7-40A7-4942-8113-C109339F98DE}" type="presOf" srcId="{33A362F8-3D01-48BA-878E-4A8F48282F73}" destId="{E8328426-B157-4F11-A540-C392DAD2DC97}" srcOrd="0" destOrd="3" presId="urn:microsoft.com/office/officeart/2005/8/layout/hList1"/>
    <dgm:cxn modelId="{A870E3EE-7A5B-4BDB-BA12-E2EFCFFDE1FD}" type="presOf" srcId="{B1D630B9-50AD-472A-BD83-F879C32D0E8A}" destId="{00AA8B0A-5BBB-43F7-91D3-6B83407FADD6}" srcOrd="0" destOrd="2" presId="urn:microsoft.com/office/officeart/2005/8/layout/hList1"/>
    <dgm:cxn modelId="{DE4401F1-094B-4DE2-BAD1-9E3965CC3F00}" type="presOf" srcId="{AE172C4F-71C5-4E4D-BA19-843C09A2A2DD}" destId="{E8328426-B157-4F11-A540-C392DAD2DC97}" srcOrd="0" destOrd="5" presId="urn:microsoft.com/office/officeart/2005/8/layout/hList1"/>
    <dgm:cxn modelId="{39D8DBF1-33D4-4224-A1A2-7EC06258BD9D}" srcId="{0A179A20-69C1-4E38-8ACC-FECD9ECC7B41}" destId="{74331829-ED65-4B94-8AC4-398E199C42E7}" srcOrd="1" destOrd="0" parTransId="{6E2D0B04-90E2-4758-9648-F653D4E263E1}" sibTransId="{BC67DE51-7386-40D6-B5AE-B9020C9461E8}"/>
    <dgm:cxn modelId="{6EA68BF7-E446-4441-A736-2F62FF33A1CA}" srcId="{C7699924-13C3-4F53-8088-950972F35261}" destId="{B1D630B9-50AD-472A-BD83-F879C32D0E8A}" srcOrd="2" destOrd="0" parTransId="{4A470624-707C-4F1C-85D1-242106634BD9}" sibTransId="{80036045-B7F1-496E-A628-49E7C9B6181D}"/>
    <dgm:cxn modelId="{535FB25F-7C5C-491A-9BF5-AB6FE5127DE9}" type="presParOf" srcId="{98AA0867-A7E9-4675-B2DB-8710AFFDA703}" destId="{91BF6A12-4D13-4A72-AA2B-C1A4927C1788}" srcOrd="0" destOrd="0" presId="urn:microsoft.com/office/officeart/2005/8/layout/hList1"/>
    <dgm:cxn modelId="{E4FD7405-97A5-4CF5-A2FF-6BC43EDFE059}" type="presParOf" srcId="{91BF6A12-4D13-4A72-AA2B-C1A4927C1788}" destId="{4335B109-7F96-4C71-BC27-DA91074A2B89}" srcOrd="0" destOrd="0" presId="urn:microsoft.com/office/officeart/2005/8/layout/hList1"/>
    <dgm:cxn modelId="{75C5B647-9A94-41F2-8EB9-CE8FEDA892E2}" type="presParOf" srcId="{91BF6A12-4D13-4A72-AA2B-C1A4927C1788}" destId="{E8328426-B157-4F11-A540-C392DAD2DC97}" srcOrd="1" destOrd="0" presId="urn:microsoft.com/office/officeart/2005/8/layout/hList1"/>
    <dgm:cxn modelId="{29695F35-FABC-4F1F-B74B-D87A4D27F611}" type="presParOf" srcId="{98AA0867-A7E9-4675-B2DB-8710AFFDA703}" destId="{0B637DAF-4D9D-4565-8EB8-1331CBC6CA73}" srcOrd="1" destOrd="0" presId="urn:microsoft.com/office/officeart/2005/8/layout/hList1"/>
    <dgm:cxn modelId="{CA089F9F-FCA5-4605-ACD2-01BDCA5746D2}" type="presParOf" srcId="{98AA0867-A7E9-4675-B2DB-8710AFFDA703}" destId="{2D778100-8901-4155-84CE-FEA4F612E292}" srcOrd="2" destOrd="0" presId="urn:microsoft.com/office/officeart/2005/8/layout/hList1"/>
    <dgm:cxn modelId="{3F484BAD-9F88-460C-BA22-719D39B9CFED}" type="presParOf" srcId="{2D778100-8901-4155-84CE-FEA4F612E292}" destId="{4429862B-166E-476F-A134-F82B78F717D7}" srcOrd="0" destOrd="0" presId="urn:microsoft.com/office/officeart/2005/8/layout/hList1"/>
    <dgm:cxn modelId="{5791CABB-044A-41BE-8833-18AD441150C7}" type="presParOf" srcId="{2D778100-8901-4155-84CE-FEA4F612E292}" destId="{00AA8B0A-5BBB-43F7-91D3-6B83407FADD6}" srcOrd="1" destOrd="0" presId="urn:microsoft.com/office/officeart/2005/8/layout/hList1"/>
    <dgm:cxn modelId="{E7A517A0-F1F6-4539-9F87-318B49D4D0D5}" type="presParOf" srcId="{98AA0867-A7E9-4675-B2DB-8710AFFDA703}" destId="{8A042E29-D871-40C8-8BFD-3DB338B9687A}" srcOrd="3" destOrd="0" presId="urn:microsoft.com/office/officeart/2005/8/layout/hList1"/>
    <dgm:cxn modelId="{043B441C-1EDE-463E-AB56-65DB0E932535}" type="presParOf" srcId="{98AA0867-A7E9-4675-B2DB-8710AFFDA703}" destId="{2ECB3737-23CE-49D0-B2BA-075EC8631DD0}" srcOrd="4" destOrd="0" presId="urn:microsoft.com/office/officeart/2005/8/layout/hList1"/>
    <dgm:cxn modelId="{507D44AE-E035-4E71-AA10-A037F186D2B9}" type="presParOf" srcId="{2ECB3737-23CE-49D0-B2BA-075EC8631DD0}" destId="{B59FCE9E-1EEA-4716-B236-D3DE31846813}" srcOrd="0" destOrd="0" presId="urn:microsoft.com/office/officeart/2005/8/layout/hList1"/>
    <dgm:cxn modelId="{C42E9E0D-0ED4-420F-A92C-3A91C3E04066}" type="presParOf" srcId="{2ECB3737-23CE-49D0-B2BA-075EC8631DD0}" destId="{F82BCBF9-D59B-4381-AB98-3AC8DCE8A28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5AE48-774E-4B07-A2C0-7B393CC5630E}">
      <dsp:nvSpPr>
        <dsp:cNvPr id="0" name=""/>
        <dsp:cNvSpPr/>
      </dsp:nvSpPr>
      <dsp:spPr>
        <a:xfrm>
          <a:off x="0" y="636"/>
          <a:ext cx="6365875" cy="148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86391-73DE-49B8-B060-903930C7A4A4}">
      <dsp:nvSpPr>
        <dsp:cNvPr id="0" name=""/>
        <dsp:cNvSpPr/>
      </dsp:nvSpPr>
      <dsp:spPr>
        <a:xfrm>
          <a:off x="450472" y="335698"/>
          <a:ext cx="819040" cy="819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5E7BE4-9004-4060-AEFB-C1DD03969A5A}">
      <dsp:nvSpPr>
        <dsp:cNvPr id="0" name=""/>
        <dsp:cNvSpPr/>
      </dsp:nvSpPr>
      <dsp:spPr>
        <a:xfrm>
          <a:off x="1719985" y="636"/>
          <a:ext cx="4645889" cy="1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03" tIns="157603" rIns="157603" bIns="157603" numCol="1" spcCol="1270" anchor="ctr" anchorCtr="0">
          <a:noAutofit/>
        </a:bodyPr>
        <a:lstStyle/>
        <a:p>
          <a:pPr marL="0" lvl="0" indent="0" algn="l" defTabSz="1111250">
            <a:lnSpc>
              <a:spcPct val="90000"/>
            </a:lnSpc>
            <a:spcBef>
              <a:spcPct val="0"/>
            </a:spcBef>
            <a:spcAft>
              <a:spcPct val="35000"/>
            </a:spcAft>
            <a:buNone/>
          </a:pPr>
          <a:r>
            <a:rPr lang="en-GB" sz="2500" b="0" kern="1200"/>
            <a:t>Tool to support and demonstrate professional development</a:t>
          </a:r>
          <a:endParaRPr lang="en-US" sz="2500" kern="1200"/>
        </a:p>
      </dsp:txBody>
      <dsp:txXfrm>
        <a:off x="1719985" y="636"/>
        <a:ext cx="4645889" cy="1489164"/>
      </dsp:txXfrm>
    </dsp:sp>
    <dsp:sp modelId="{B2C9A456-77E5-42CD-B91B-04D674295F8C}">
      <dsp:nvSpPr>
        <dsp:cNvPr id="0" name=""/>
        <dsp:cNvSpPr/>
      </dsp:nvSpPr>
      <dsp:spPr>
        <a:xfrm>
          <a:off x="0" y="1862092"/>
          <a:ext cx="6365875" cy="148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782DB-9D09-4CBA-B3CA-A29B4E720150}">
      <dsp:nvSpPr>
        <dsp:cNvPr id="0" name=""/>
        <dsp:cNvSpPr/>
      </dsp:nvSpPr>
      <dsp:spPr>
        <a:xfrm>
          <a:off x="450472" y="2197154"/>
          <a:ext cx="819040" cy="819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6004CE-270B-49AB-8BCE-467599EB9F4C}">
      <dsp:nvSpPr>
        <dsp:cNvPr id="0" name=""/>
        <dsp:cNvSpPr/>
      </dsp:nvSpPr>
      <dsp:spPr>
        <a:xfrm>
          <a:off x="1719985" y="1862092"/>
          <a:ext cx="4645889" cy="1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03" tIns="157603" rIns="157603" bIns="157603" numCol="1" spcCol="1270" anchor="ctr" anchorCtr="0">
          <a:noAutofit/>
        </a:bodyPr>
        <a:lstStyle/>
        <a:p>
          <a:pPr marL="0" lvl="0" indent="0" algn="l" defTabSz="1111250">
            <a:lnSpc>
              <a:spcPct val="90000"/>
            </a:lnSpc>
            <a:spcBef>
              <a:spcPct val="0"/>
            </a:spcBef>
            <a:spcAft>
              <a:spcPct val="35000"/>
            </a:spcAft>
            <a:buNone/>
          </a:pPr>
          <a:r>
            <a:rPr lang="en-GB" sz="2500" b="0" kern="1200"/>
            <a:t>Enables students to acquire skills essential for lifelong learning</a:t>
          </a:r>
          <a:endParaRPr lang="en-US" sz="2500" kern="1200"/>
        </a:p>
      </dsp:txBody>
      <dsp:txXfrm>
        <a:off x="1719985" y="1862092"/>
        <a:ext cx="4645889" cy="1489164"/>
      </dsp:txXfrm>
    </dsp:sp>
    <dsp:sp modelId="{0DB13B6F-CA0E-4F96-9B55-B3E01B0AE833}">
      <dsp:nvSpPr>
        <dsp:cNvPr id="0" name=""/>
        <dsp:cNvSpPr/>
      </dsp:nvSpPr>
      <dsp:spPr>
        <a:xfrm>
          <a:off x="0" y="3723548"/>
          <a:ext cx="6365875" cy="148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FF867-88BB-4ED5-ABF9-CD1FCBAF90CE}">
      <dsp:nvSpPr>
        <dsp:cNvPr id="0" name=""/>
        <dsp:cNvSpPr/>
      </dsp:nvSpPr>
      <dsp:spPr>
        <a:xfrm>
          <a:off x="450472" y="4058610"/>
          <a:ext cx="819040" cy="819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14408-DAAD-4748-93D4-F47F498B6032}">
      <dsp:nvSpPr>
        <dsp:cNvPr id="0" name=""/>
        <dsp:cNvSpPr/>
      </dsp:nvSpPr>
      <dsp:spPr>
        <a:xfrm>
          <a:off x="1719985" y="3723548"/>
          <a:ext cx="4645889" cy="1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03" tIns="157603" rIns="157603" bIns="157603" numCol="1" spcCol="1270" anchor="ctr" anchorCtr="0">
          <a:noAutofit/>
        </a:bodyPr>
        <a:lstStyle/>
        <a:p>
          <a:pPr marL="0" lvl="0" indent="0" algn="l" defTabSz="1111250">
            <a:lnSpc>
              <a:spcPct val="90000"/>
            </a:lnSpc>
            <a:spcBef>
              <a:spcPct val="0"/>
            </a:spcBef>
            <a:spcAft>
              <a:spcPct val="35000"/>
            </a:spcAft>
            <a:buNone/>
          </a:pPr>
          <a:r>
            <a:rPr lang="en-GB" sz="2500" b="0" kern="1200"/>
            <a:t>Part of the assessment process for course however more than a tick box exercise!</a:t>
          </a:r>
          <a:endParaRPr lang="en-US" sz="2500" kern="1200"/>
        </a:p>
      </dsp:txBody>
      <dsp:txXfrm>
        <a:off x="1719985" y="3723548"/>
        <a:ext cx="4645889" cy="148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5B109-7F96-4C71-BC27-DA91074A2B89}">
      <dsp:nvSpPr>
        <dsp:cNvPr id="0" name=""/>
        <dsp:cNvSpPr/>
      </dsp:nvSpPr>
      <dsp:spPr>
        <a:xfrm>
          <a:off x="3392" y="83896"/>
          <a:ext cx="3307481"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Term 4</a:t>
          </a:r>
        </a:p>
      </dsp:txBody>
      <dsp:txXfrm>
        <a:off x="3392" y="83896"/>
        <a:ext cx="3307481" cy="662400"/>
      </dsp:txXfrm>
    </dsp:sp>
    <dsp:sp modelId="{E8328426-B157-4F11-A540-C392DAD2DC97}">
      <dsp:nvSpPr>
        <dsp:cNvPr id="0" name=""/>
        <dsp:cNvSpPr/>
      </dsp:nvSpPr>
      <dsp:spPr>
        <a:xfrm>
          <a:off x="3392" y="746296"/>
          <a:ext cx="3307481" cy="32830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Professional photo</a:t>
          </a:r>
        </a:p>
        <a:p>
          <a:pPr marL="228600" lvl="1" indent="-228600" algn="l" defTabSz="1022350">
            <a:lnSpc>
              <a:spcPct val="90000"/>
            </a:lnSpc>
            <a:spcBef>
              <a:spcPct val="0"/>
            </a:spcBef>
            <a:spcAft>
              <a:spcPct val="15000"/>
            </a:spcAft>
            <a:buChar char="•"/>
          </a:pPr>
          <a:r>
            <a:rPr lang="en-GB" sz="2300" kern="1200" dirty="0">
              <a:latin typeface="Arial" panose="020B0604020202020204"/>
            </a:rPr>
            <a:t>Declaration</a:t>
          </a:r>
        </a:p>
        <a:p>
          <a:pPr marL="228600" lvl="1" indent="-228600" algn="l" defTabSz="1022350">
            <a:lnSpc>
              <a:spcPct val="90000"/>
            </a:lnSpc>
            <a:spcBef>
              <a:spcPct val="0"/>
            </a:spcBef>
            <a:spcAft>
              <a:spcPct val="15000"/>
            </a:spcAft>
            <a:buChar char="•"/>
          </a:pPr>
          <a:r>
            <a:rPr lang="en-GB" sz="2300" kern="1200" dirty="0"/>
            <a:t>1 PT meeting and PDR entry</a:t>
          </a:r>
        </a:p>
        <a:p>
          <a:pPr marL="228600" lvl="1" indent="-228600" algn="l" defTabSz="1022350">
            <a:lnSpc>
              <a:spcPct val="90000"/>
            </a:lnSpc>
            <a:spcBef>
              <a:spcPct val="0"/>
            </a:spcBef>
            <a:spcAft>
              <a:spcPct val="15000"/>
            </a:spcAft>
            <a:buChar char="•"/>
          </a:pPr>
          <a:r>
            <a:rPr lang="en-GB" sz="2300" kern="1200" dirty="0"/>
            <a:t>Create PDR + PDP </a:t>
          </a:r>
        </a:p>
        <a:p>
          <a:pPr marL="228600" lvl="1" indent="-228600" algn="l" defTabSz="1022350">
            <a:lnSpc>
              <a:spcPct val="90000"/>
            </a:lnSpc>
            <a:spcBef>
              <a:spcPct val="0"/>
            </a:spcBef>
            <a:spcAft>
              <a:spcPct val="15000"/>
            </a:spcAft>
            <a:buChar char="•"/>
          </a:pPr>
          <a:r>
            <a:rPr lang="en-GB" sz="2300" kern="1200" dirty="0"/>
            <a:t>3 reflections</a:t>
          </a:r>
        </a:p>
        <a:p>
          <a:pPr marL="228600" lvl="1" indent="-228600" algn="l" defTabSz="1022350">
            <a:lnSpc>
              <a:spcPct val="90000"/>
            </a:lnSpc>
            <a:spcBef>
              <a:spcPct val="0"/>
            </a:spcBef>
            <a:spcAft>
              <a:spcPct val="15000"/>
            </a:spcAft>
            <a:buChar char="•"/>
          </a:pPr>
          <a:r>
            <a:rPr lang="en-GB" sz="2300" kern="1200" dirty="0"/>
            <a:t>Mandatory training modules</a:t>
          </a:r>
        </a:p>
        <a:p>
          <a:pPr marL="228600" lvl="1" indent="-228600" algn="l" defTabSz="1022350">
            <a:lnSpc>
              <a:spcPct val="90000"/>
            </a:lnSpc>
            <a:spcBef>
              <a:spcPct val="0"/>
            </a:spcBef>
            <a:spcAft>
              <a:spcPct val="15000"/>
            </a:spcAft>
            <a:buChar char="•"/>
          </a:pPr>
          <a:endParaRPr lang="en-GB" sz="2300" kern="1200" dirty="0"/>
        </a:p>
      </dsp:txBody>
      <dsp:txXfrm>
        <a:off x="3392" y="746296"/>
        <a:ext cx="3307481" cy="3283019"/>
      </dsp:txXfrm>
    </dsp:sp>
    <dsp:sp modelId="{4429862B-166E-476F-A134-F82B78F717D7}">
      <dsp:nvSpPr>
        <dsp:cNvPr id="0" name=""/>
        <dsp:cNvSpPr/>
      </dsp:nvSpPr>
      <dsp:spPr>
        <a:xfrm>
          <a:off x="3773921" y="83896"/>
          <a:ext cx="3307481"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Term 5</a:t>
          </a:r>
        </a:p>
      </dsp:txBody>
      <dsp:txXfrm>
        <a:off x="3773921" y="83896"/>
        <a:ext cx="3307481" cy="662400"/>
      </dsp:txXfrm>
    </dsp:sp>
    <dsp:sp modelId="{00AA8B0A-5BBB-43F7-91D3-6B83407FADD6}">
      <dsp:nvSpPr>
        <dsp:cNvPr id="0" name=""/>
        <dsp:cNvSpPr/>
      </dsp:nvSpPr>
      <dsp:spPr>
        <a:xfrm>
          <a:off x="3773921" y="746296"/>
          <a:ext cx="3307481" cy="328301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Reflect on exam performance in PDR/reflection</a:t>
          </a:r>
        </a:p>
        <a:p>
          <a:pPr marL="228600" lvl="1" indent="-228600" algn="l" defTabSz="1022350">
            <a:lnSpc>
              <a:spcPct val="90000"/>
            </a:lnSpc>
            <a:spcBef>
              <a:spcPct val="0"/>
            </a:spcBef>
            <a:spcAft>
              <a:spcPct val="15000"/>
            </a:spcAft>
            <a:buChar char="•"/>
          </a:pPr>
          <a:r>
            <a:rPr lang="en-GB" sz="2300" kern="1200" dirty="0"/>
            <a:t>Create new PDP</a:t>
          </a:r>
        </a:p>
        <a:p>
          <a:pPr marL="228600" lvl="1" indent="-228600" algn="l" defTabSz="1022350">
            <a:lnSpc>
              <a:spcPct val="90000"/>
            </a:lnSpc>
            <a:spcBef>
              <a:spcPct val="0"/>
            </a:spcBef>
            <a:spcAft>
              <a:spcPct val="15000"/>
            </a:spcAft>
            <a:buChar char="•"/>
          </a:pPr>
          <a:r>
            <a:rPr lang="en-GB" sz="2300" kern="1200" dirty="0"/>
            <a:t>2</a:t>
          </a:r>
          <a:r>
            <a:rPr lang="en-GB" sz="2300" kern="1200" baseline="30000" dirty="0"/>
            <a:t>nd</a:t>
          </a:r>
          <a:r>
            <a:rPr lang="en-GB" sz="2300" kern="1200" dirty="0"/>
            <a:t> PT meeting and PDR entry</a:t>
          </a:r>
        </a:p>
        <a:p>
          <a:pPr marL="228600" lvl="1" indent="-228600" algn="l" defTabSz="1022350">
            <a:lnSpc>
              <a:spcPct val="90000"/>
            </a:lnSpc>
            <a:spcBef>
              <a:spcPct val="0"/>
            </a:spcBef>
            <a:spcAft>
              <a:spcPct val="15000"/>
            </a:spcAft>
            <a:buChar char="•"/>
          </a:pPr>
          <a:r>
            <a:rPr lang="en-GB" sz="2300" kern="1200" dirty="0"/>
            <a:t>3 reflections</a:t>
          </a:r>
        </a:p>
        <a:p>
          <a:pPr marL="228600" lvl="1" indent="-228600" algn="l" defTabSz="1022350">
            <a:lnSpc>
              <a:spcPct val="90000"/>
            </a:lnSpc>
            <a:spcBef>
              <a:spcPct val="0"/>
            </a:spcBef>
            <a:spcAft>
              <a:spcPct val="15000"/>
            </a:spcAft>
            <a:buChar char="•"/>
          </a:pPr>
          <a:r>
            <a:rPr lang="en-GB" sz="2300" kern="1200" dirty="0"/>
            <a:t>Ethics quiz</a:t>
          </a:r>
        </a:p>
      </dsp:txBody>
      <dsp:txXfrm>
        <a:off x="3773921" y="746296"/>
        <a:ext cx="3307481" cy="3283019"/>
      </dsp:txXfrm>
    </dsp:sp>
    <dsp:sp modelId="{B59FCE9E-1EEA-4716-B236-D3DE31846813}">
      <dsp:nvSpPr>
        <dsp:cNvPr id="0" name=""/>
        <dsp:cNvSpPr/>
      </dsp:nvSpPr>
      <dsp:spPr>
        <a:xfrm>
          <a:off x="7544450" y="83896"/>
          <a:ext cx="3307481" cy="662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Term 6</a:t>
          </a:r>
        </a:p>
      </dsp:txBody>
      <dsp:txXfrm>
        <a:off x="7544450" y="83896"/>
        <a:ext cx="3307481" cy="662400"/>
      </dsp:txXfrm>
    </dsp:sp>
    <dsp:sp modelId="{F82BCBF9-D59B-4381-AB98-3AC8DCE8A28E}">
      <dsp:nvSpPr>
        <dsp:cNvPr id="0" name=""/>
        <dsp:cNvSpPr/>
      </dsp:nvSpPr>
      <dsp:spPr>
        <a:xfrm>
          <a:off x="7544450" y="746296"/>
          <a:ext cx="3307481" cy="328301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Reflect on exam performance in PDR/reflection</a:t>
          </a:r>
        </a:p>
        <a:p>
          <a:pPr marL="228600" lvl="1" indent="-228600" algn="l" defTabSz="1022350">
            <a:lnSpc>
              <a:spcPct val="90000"/>
            </a:lnSpc>
            <a:spcBef>
              <a:spcPct val="0"/>
            </a:spcBef>
            <a:spcAft>
              <a:spcPct val="15000"/>
            </a:spcAft>
            <a:buChar char="•"/>
          </a:pPr>
          <a:r>
            <a:rPr lang="en-GB" sz="2300" kern="1200" dirty="0"/>
            <a:t>Create new PDP</a:t>
          </a:r>
        </a:p>
        <a:p>
          <a:pPr marL="228600" lvl="1" indent="-228600" algn="l" defTabSz="1022350">
            <a:lnSpc>
              <a:spcPct val="90000"/>
            </a:lnSpc>
            <a:spcBef>
              <a:spcPct val="0"/>
            </a:spcBef>
            <a:spcAft>
              <a:spcPct val="15000"/>
            </a:spcAft>
            <a:buChar char="•"/>
          </a:pPr>
          <a:r>
            <a:rPr lang="en-GB" sz="2300" kern="1200" dirty="0"/>
            <a:t>3</a:t>
          </a:r>
          <a:r>
            <a:rPr lang="en-GB" sz="2300" kern="1200" baseline="30000" dirty="0"/>
            <a:t>rd</a:t>
          </a:r>
          <a:r>
            <a:rPr lang="en-GB" sz="2300" kern="1200" dirty="0"/>
            <a:t> PT meeting and PDR entry</a:t>
          </a:r>
        </a:p>
        <a:p>
          <a:pPr marL="228600" lvl="1" indent="-228600" algn="l" defTabSz="1022350">
            <a:lnSpc>
              <a:spcPct val="90000"/>
            </a:lnSpc>
            <a:spcBef>
              <a:spcPct val="0"/>
            </a:spcBef>
            <a:spcAft>
              <a:spcPct val="15000"/>
            </a:spcAft>
            <a:buChar char="•"/>
          </a:pPr>
          <a:r>
            <a:rPr lang="en-GB" sz="2300" kern="1200" dirty="0"/>
            <a:t>CSFC Hospital case.</a:t>
          </a:r>
        </a:p>
        <a:p>
          <a:pPr marL="228600" lvl="1" indent="-228600" algn="l" defTabSz="1022350">
            <a:lnSpc>
              <a:spcPct val="90000"/>
            </a:lnSpc>
            <a:spcBef>
              <a:spcPct val="0"/>
            </a:spcBef>
            <a:spcAft>
              <a:spcPct val="15000"/>
            </a:spcAft>
            <a:buChar char="•"/>
          </a:pPr>
          <a:r>
            <a:rPr lang="en-GB" sz="2300" kern="1200" dirty="0"/>
            <a:t>ARPP2 Pre-assessment form</a:t>
          </a:r>
        </a:p>
      </dsp:txBody>
      <dsp:txXfrm>
        <a:off x="7544450" y="746296"/>
        <a:ext cx="3307481" cy="32830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0D76E-1DC7-498D-8919-8E59A1DE9327}" type="datetimeFigureOut">
              <a:rPr lang="en-GB" smtClean="0"/>
              <a:t>18/06/2025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68918-665D-4CB2-B467-19D33639844C}" type="slidenum">
              <a:rPr lang="en-GB" smtClean="0"/>
              <a:t>‹#›</a:t>
            </a:fld>
            <a:endParaRPr lang="en-GB"/>
          </a:p>
        </p:txBody>
      </p:sp>
    </p:spTree>
    <p:extLst>
      <p:ext uri="{BB962C8B-B14F-4D97-AF65-F5344CB8AC3E}">
        <p14:creationId xmlns:p14="http://schemas.microsoft.com/office/powerpoint/2010/main" val="242564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3</a:t>
            </a:fld>
            <a:endParaRPr lang="en-GB"/>
          </a:p>
        </p:txBody>
      </p:sp>
    </p:spTree>
    <p:extLst>
      <p:ext uri="{BB962C8B-B14F-4D97-AF65-F5344CB8AC3E}">
        <p14:creationId xmlns:p14="http://schemas.microsoft.com/office/powerpoint/2010/main" val="278111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STOPPs form can be completed either as a self-reflection (complete the form yourself), OR a peer observation (send a ticket to whoever has observed you student or CE). </a:t>
            </a:r>
          </a:p>
          <a:p>
            <a:endParaRPr lang="en-GB" dirty="0"/>
          </a:p>
          <a:p>
            <a:r>
              <a:rPr lang="en-GB" dirty="0"/>
              <a:t>For the 8 key procedures both are required. </a:t>
            </a:r>
          </a:p>
          <a:p>
            <a:endParaRPr lang="en-GB" dirty="0"/>
          </a:p>
          <a:p>
            <a:r>
              <a:rPr lang="en-GB" dirty="0"/>
              <a:t>The most likely STOPPs you will be able to complete for ARPP1 are; 1) baseline </a:t>
            </a:r>
            <a:r>
              <a:rPr lang="en-GB" dirty="0" err="1"/>
              <a:t>obs</a:t>
            </a:r>
            <a:r>
              <a:rPr lang="en-GB" dirty="0"/>
              <a:t>, 2) PEFR, 9) urine dipstick, 11) swabs and 15) inhaler devices. </a:t>
            </a:r>
          </a:p>
          <a:p>
            <a:endParaRPr lang="en-GB" dirty="0"/>
          </a:p>
          <a:p>
            <a:r>
              <a:rPr lang="en-GB" dirty="0"/>
              <a:t>You may add </a:t>
            </a:r>
            <a:r>
              <a:rPr lang="en-GB" dirty="0" err="1"/>
              <a:t>StOPPS</a:t>
            </a:r>
            <a:r>
              <a:rPr lang="en-GB" dirty="0"/>
              <a:t> forms for other procedures you have been taught and practiced.</a:t>
            </a:r>
          </a:p>
        </p:txBody>
      </p:sp>
      <p:sp>
        <p:nvSpPr>
          <p:cNvPr id="4" name="Slide Number Placeholder 3"/>
          <p:cNvSpPr>
            <a:spLocks noGrp="1"/>
          </p:cNvSpPr>
          <p:nvPr>
            <p:ph type="sldNum" sz="quarter" idx="5"/>
          </p:nvPr>
        </p:nvSpPr>
        <p:spPr/>
        <p:txBody>
          <a:bodyPr/>
          <a:lstStyle/>
          <a:p>
            <a:fld id="{E7568918-665D-4CB2-B467-19D33639844C}" type="slidenum">
              <a:rPr lang="en-GB" smtClean="0"/>
              <a:t>23</a:t>
            </a:fld>
            <a:endParaRPr lang="en-GB"/>
          </a:p>
        </p:txBody>
      </p:sp>
    </p:spTree>
    <p:extLst>
      <p:ext uri="{BB962C8B-B14F-4D97-AF65-F5344CB8AC3E}">
        <p14:creationId xmlns:p14="http://schemas.microsoft.com/office/powerpoint/2010/main" val="186649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751BE-3154-25AD-69D3-126CB558B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C54D7-F940-B79C-AEB1-7A84DDBC5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7182E-9190-924A-BA24-94AFA6224663}"/>
              </a:ext>
            </a:extLst>
          </p:cNvPr>
          <p:cNvSpPr>
            <a:spLocks noGrp="1"/>
          </p:cNvSpPr>
          <p:nvPr>
            <p:ph type="body" idx="1"/>
          </p:nvPr>
        </p:nvSpPr>
        <p:spPr/>
        <p:txBody>
          <a:bodyPr/>
          <a:lstStyle/>
          <a:p>
            <a:r>
              <a:rPr lang="en-GB" dirty="0"/>
              <a:t>STOPPs form can be completed either as a self-reflection (complete the form yourself), OR a peer observation (send a ticket to whoever has observed you student or CE). </a:t>
            </a:r>
          </a:p>
          <a:p>
            <a:endParaRPr lang="en-GB" dirty="0"/>
          </a:p>
          <a:p>
            <a:r>
              <a:rPr lang="en-GB" dirty="0"/>
              <a:t>For the 8 key procedures both are required. </a:t>
            </a:r>
          </a:p>
          <a:p>
            <a:endParaRPr lang="en-GB" dirty="0"/>
          </a:p>
          <a:p>
            <a:r>
              <a:rPr lang="en-GB" dirty="0"/>
              <a:t>The most likely STOPPs you will be able to complete for ARPP1 are; 1) baseline </a:t>
            </a:r>
            <a:r>
              <a:rPr lang="en-GB" dirty="0" err="1"/>
              <a:t>obs</a:t>
            </a:r>
            <a:r>
              <a:rPr lang="en-GB" dirty="0"/>
              <a:t>, 2) PEFR, 9) urine dipstick, 11) swabs and 15) inhaler devices. </a:t>
            </a:r>
          </a:p>
          <a:p>
            <a:endParaRPr lang="en-GB" dirty="0"/>
          </a:p>
          <a:p>
            <a:r>
              <a:rPr lang="en-GB" dirty="0"/>
              <a:t>You may add </a:t>
            </a:r>
            <a:r>
              <a:rPr lang="en-GB" dirty="0" err="1"/>
              <a:t>StOPPS</a:t>
            </a:r>
            <a:r>
              <a:rPr lang="en-GB" dirty="0"/>
              <a:t> forms for other procedures you have been taught and practiced.</a:t>
            </a:r>
          </a:p>
        </p:txBody>
      </p:sp>
      <p:sp>
        <p:nvSpPr>
          <p:cNvPr id="4" name="Slide Number Placeholder 3">
            <a:extLst>
              <a:ext uri="{FF2B5EF4-FFF2-40B4-BE49-F238E27FC236}">
                <a16:creationId xmlns:a16="http://schemas.microsoft.com/office/drawing/2014/main" id="{EF5D5DE7-33E4-19F5-CF62-1EDEBE6FEB52}"/>
              </a:ext>
            </a:extLst>
          </p:cNvPr>
          <p:cNvSpPr>
            <a:spLocks noGrp="1"/>
          </p:cNvSpPr>
          <p:nvPr>
            <p:ph type="sldNum" sz="quarter" idx="5"/>
          </p:nvPr>
        </p:nvSpPr>
        <p:spPr/>
        <p:txBody>
          <a:bodyPr/>
          <a:lstStyle/>
          <a:p>
            <a:fld id="{E7568918-665D-4CB2-B467-19D33639844C}" type="slidenum">
              <a:rPr lang="en-GB" smtClean="0"/>
              <a:t>24</a:t>
            </a:fld>
            <a:endParaRPr lang="en-GB"/>
          </a:p>
        </p:txBody>
      </p:sp>
    </p:spTree>
    <p:extLst>
      <p:ext uri="{BB962C8B-B14F-4D97-AF65-F5344CB8AC3E}">
        <p14:creationId xmlns:p14="http://schemas.microsoft.com/office/powerpoint/2010/main" val="258329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Interact with PDR/PDP throughout the year</a:t>
            </a:r>
          </a:p>
          <a:p>
            <a:pPr marL="342900" indent="-342900">
              <a:buFont typeface="Arial" panose="020B0604020202020204" pitchFamily="34" charset="0"/>
              <a:buChar char="•"/>
            </a:pPr>
            <a:r>
              <a:rPr lang="en-GB" dirty="0"/>
              <a:t>Upload evidence of training/certificates/non-academic achievements</a:t>
            </a:r>
          </a:p>
          <a:p>
            <a:pPr marL="342900" indent="-342900">
              <a:buFont typeface="Arial" panose="020B0604020202020204" pitchFamily="34" charset="0"/>
              <a:buChar char="•"/>
            </a:pPr>
            <a:r>
              <a:rPr lang="en-GB" dirty="0"/>
              <a:t>Upload at least 1 CSFC tutor feedback form</a:t>
            </a:r>
          </a:p>
          <a:p>
            <a:pPr marL="342900" indent="-342900">
              <a:buFont typeface="Arial" panose="020B0604020202020204" pitchFamily="34" charset="0"/>
              <a:buChar char="•"/>
            </a:pPr>
            <a:r>
              <a:rPr lang="en-GB" dirty="0"/>
              <a:t>Engage with the TAB exercise – you will be sent an email about this</a:t>
            </a:r>
          </a:p>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26</a:t>
            </a:fld>
            <a:endParaRPr lang="en-GB"/>
          </a:p>
        </p:txBody>
      </p:sp>
    </p:spTree>
    <p:extLst>
      <p:ext uri="{BB962C8B-B14F-4D97-AF65-F5344CB8AC3E}">
        <p14:creationId xmlns:p14="http://schemas.microsoft.com/office/powerpoint/2010/main" val="325972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 2 ePortfolio ARPP is a summative process, and students tend to fair better when they have taken time and effort to "practice" within the formative Phase 1 process. A few tips: </a:t>
            </a:r>
          </a:p>
        </p:txBody>
      </p:sp>
      <p:sp>
        <p:nvSpPr>
          <p:cNvPr id="4" name="Slide Number Placeholder 3"/>
          <p:cNvSpPr>
            <a:spLocks noGrp="1"/>
          </p:cNvSpPr>
          <p:nvPr>
            <p:ph type="sldNum" sz="quarter" idx="5"/>
          </p:nvPr>
        </p:nvSpPr>
        <p:spPr/>
        <p:txBody>
          <a:bodyPr/>
          <a:lstStyle/>
          <a:p>
            <a:fld id="{E7568918-665D-4CB2-B467-19D33639844C}" type="slidenum">
              <a:rPr lang="en-GB" smtClean="0"/>
              <a:t>27</a:t>
            </a:fld>
            <a:endParaRPr lang="en-GB"/>
          </a:p>
        </p:txBody>
      </p:sp>
    </p:spTree>
    <p:extLst>
      <p:ext uri="{BB962C8B-B14F-4D97-AF65-F5344CB8AC3E}">
        <p14:creationId xmlns:p14="http://schemas.microsoft.com/office/powerpoint/2010/main" val="648028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GB" dirty="0"/>
              <a:t>Make sure you ask your PT to go through your completed PDR form so that you can tick the declaration and then they can sign and lock the form</a:t>
            </a:r>
          </a:p>
          <a:p>
            <a:pPr marL="457200" indent="-457200">
              <a:buAutoNum type="arabicPeriod"/>
            </a:pPr>
            <a:r>
              <a:rPr lang="en-GB" dirty="0"/>
              <a:t>When you think you have completed all minimum requirements, please complete an "ARPP Y1 Pre Assessment" form - there is a checklist which you can use to cross-reference with </a:t>
            </a:r>
          </a:p>
          <a:p>
            <a:pPr marL="457200" indent="-457200">
              <a:buAutoNum type="arabicPeriod"/>
            </a:pPr>
            <a:r>
              <a:rPr lang="en-GB" dirty="0"/>
              <a:t>PLEASE ONLY TICK THE FINAL DECLARATION IF YOU DEFINITELY HAVE ALL ITEMS WITHIN YOUR EPORTFOLIO - students who falsely declare missing items will not be put forward for marking and this may constitute a professionalism concern. We strongly suggest you do 2 and 3 by mid September at the latest (remember, your PT may be on leave if you leave it too near to the deadline!). </a:t>
            </a:r>
          </a:p>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28</a:t>
            </a:fld>
            <a:endParaRPr lang="en-GB"/>
          </a:p>
        </p:txBody>
      </p:sp>
    </p:spTree>
    <p:extLst>
      <p:ext uri="{BB962C8B-B14F-4D97-AF65-F5344CB8AC3E}">
        <p14:creationId xmlns:p14="http://schemas.microsoft.com/office/powerpoint/2010/main" val="374392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the ARPP1 results are released you will be able to log onto Examsoft to view your feedback. This is in the form of a rubric, with the boxes relevant to your work highlighted. Please note that ARPP1 is a formative process, and as such there is no Pass (satisfactory) or Fail (unsatisfactory), and the outcome will not directly affect your progression on the course. Instead, you will see whether you met all the minimum requirements as set out on Moodle, as well as gain an idea of where your strengths lie and where you may need to focus on areas to improve. Please read the content of the highlighted rubric boxes carefully – they will tell you where you have most likely excelled or “gone wrong”, and where you may need to focus your efforts for next year’s ARPP. You may find some comments in the comments boxes, if the marker assigned to your ePortfolio felt that more specific/detailed feedback was required. If you have been marked as not meeting minimum requirements, you will receive an email from the ePortfolio team outlining what was found to be missing, and the suggested “remediations” required to bring your ePortfolio up to the expected standard. In phase 1, whilst the process is formative, it is up to you if you wish to act on these suggestions</a:t>
            </a:r>
          </a:p>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10</a:t>
            </a:fld>
            <a:endParaRPr lang="en-GB"/>
          </a:p>
        </p:txBody>
      </p:sp>
    </p:spTree>
    <p:extLst>
      <p:ext uri="{BB962C8B-B14F-4D97-AF65-F5344CB8AC3E}">
        <p14:creationId xmlns:p14="http://schemas.microsoft.com/office/powerpoint/2010/main" val="426237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16</a:t>
            </a:fld>
            <a:endParaRPr lang="en-GB"/>
          </a:p>
        </p:txBody>
      </p:sp>
    </p:spTree>
    <p:extLst>
      <p:ext uri="{BB962C8B-B14F-4D97-AF65-F5344CB8AC3E}">
        <p14:creationId xmlns:p14="http://schemas.microsoft.com/office/powerpoint/2010/main" val="369026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ptos" panose="020B0004020202020204" pitchFamily="34" charset="0"/>
              </a:rPr>
              <a:t>CSFC GP/Hospital Formative assessment Case</a:t>
            </a:r>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17</a:t>
            </a:fld>
            <a:endParaRPr lang="en-GB"/>
          </a:p>
        </p:txBody>
      </p:sp>
    </p:spTree>
    <p:extLst>
      <p:ext uri="{BB962C8B-B14F-4D97-AF65-F5344CB8AC3E}">
        <p14:creationId xmlns:p14="http://schemas.microsoft.com/office/powerpoint/2010/main" val="104172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Practice -&gt; PDP +Create form Personal Development Review </a:t>
            </a:r>
          </a:p>
          <a:p>
            <a:endParaRPr lang="en-GB" dirty="0"/>
          </a:p>
          <a:p>
            <a:r>
              <a:rPr lang="en-GB" dirty="0"/>
              <a:t>Start a new one at the beginning of each academic year. Return and update during the year. Review with your personal tutor. Part 1 assessment section expected to cover ETA 1 &amp; 2 when done, other assessments optional. </a:t>
            </a:r>
          </a:p>
          <a:p>
            <a:endParaRPr lang="en-GB" dirty="0"/>
          </a:p>
          <a:p>
            <a:r>
              <a:rPr lang="en-GB" dirty="0"/>
              <a:t>ALL PDR Form Part 1 sections to have content by the Year 1 ARPP.</a:t>
            </a:r>
          </a:p>
          <a:p>
            <a:endParaRPr lang="en-GB" dirty="0"/>
          </a:p>
          <a:p>
            <a:r>
              <a:rPr lang="en-GB" dirty="0"/>
              <a:t>PT to add link signature to lock form after last meeting of academic year. This may be after the ARPP.</a:t>
            </a:r>
          </a:p>
        </p:txBody>
      </p:sp>
      <p:sp>
        <p:nvSpPr>
          <p:cNvPr id="4" name="Slide Number Placeholder 3"/>
          <p:cNvSpPr>
            <a:spLocks noGrp="1"/>
          </p:cNvSpPr>
          <p:nvPr>
            <p:ph type="sldNum" sz="quarter" idx="5"/>
          </p:nvPr>
        </p:nvSpPr>
        <p:spPr/>
        <p:txBody>
          <a:bodyPr/>
          <a:lstStyle/>
          <a:p>
            <a:fld id="{E7568918-665D-4CB2-B467-19D33639844C}" type="slidenum">
              <a:rPr lang="en-GB" smtClean="0"/>
              <a:t>18</a:t>
            </a:fld>
            <a:endParaRPr lang="en-GB"/>
          </a:p>
        </p:txBody>
      </p:sp>
    </p:spTree>
    <p:extLst>
      <p:ext uri="{BB962C8B-B14F-4D97-AF65-F5344CB8AC3E}">
        <p14:creationId xmlns:p14="http://schemas.microsoft.com/office/powerpoint/2010/main" val="59055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a PDP at the beginning of the academic year. Your PDP goal should not relate to the core curriculum or mandatory training (perhaps expand on something you’ve covered on the course). You may add more than one PDP If you also add a Non academic PDP this year only do one. Review and mark when achieved</a:t>
            </a:r>
          </a:p>
        </p:txBody>
      </p:sp>
      <p:sp>
        <p:nvSpPr>
          <p:cNvPr id="4" name="Slide Number Placeholder 3"/>
          <p:cNvSpPr>
            <a:spLocks noGrp="1"/>
          </p:cNvSpPr>
          <p:nvPr>
            <p:ph type="sldNum" sz="quarter" idx="5"/>
          </p:nvPr>
        </p:nvSpPr>
        <p:spPr/>
        <p:txBody>
          <a:bodyPr/>
          <a:lstStyle/>
          <a:p>
            <a:fld id="{E7568918-665D-4CB2-B467-19D33639844C}" type="slidenum">
              <a:rPr lang="en-GB" smtClean="0"/>
              <a:t>19</a:t>
            </a:fld>
            <a:endParaRPr lang="en-GB"/>
          </a:p>
        </p:txBody>
      </p:sp>
    </p:spTree>
    <p:extLst>
      <p:ext uri="{BB962C8B-B14F-4D97-AF65-F5344CB8AC3E}">
        <p14:creationId xmlns:p14="http://schemas.microsoft.com/office/powerpoint/2010/main" val="333571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be told via email when to do this. You must do the self-TAB first. Send tickets to all your members of your small workgroup. When you have at least 4 responses from your tutor group peers you must ask your PT to create and release the anonymous summary. A 2nd </a:t>
            </a:r>
            <a:r>
              <a:rPr lang="en-GB" dirty="0" err="1"/>
              <a:t>eyTAB</a:t>
            </a:r>
            <a:r>
              <a:rPr lang="en-GB" dirty="0"/>
              <a:t> may be requested if there is a problem highlighted – if this has been requested by your PT, you should aim to complete this before the ARPP. A Concern as referenced in this early years TAB exercise is not an officially actionable notice but a matter of comment that may be considered</a:t>
            </a:r>
          </a:p>
          <a:p>
            <a:endParaRPr lang="en-GB" dirty="0"/>
          </a:p>
          <a:p>
            <a:r>
              <a:rPr lang="en-GB" dirty="0"/>
              <a:t>TO START: Forms -&gt; Early Years TAB Forms Self TAB +Create Form TO TICKET: Forms -&gt; Early Years TAB Forms Outstanding Tickets +Create Ticket</a:t>
            </a:r>
          </a:p>
        </p:txBody>
      </p:sp>
      <p:sp>
        <p:nvSpPr>
          <p:cNvPr id="4" name="Slide Number Placeholder 3"/>
          <p:cNvSpPr>
            <a:spLocks noGrp="1"/>
          </p:cNvSpPr>
          <p:nvPr>
            <p:ph type="sldNum" sz="quarter" idx="5"/>
          </p:nvPr>
        </p:nvSpPr>
        <p:spPr/>
        <p:txBody>
          <a:bodyPr/>
          <a:lstStyle/>
          <a:p>
            <a:fld id="{E7568918-665D-4CB2-B467-19D33639844C}" type="slidenum">
              <a:rPr lang="en-GB" smtClean="0"/>
              <a:t>20</a:t>
            </a:fld>
            <a:endParaRPr lang="en-GB"/>
          </a:p>
        </p:txBody>
      </p:sp>
    </p:spTree>
    <p:extLst>
      <p:ext uri="{BB962C8B-B14F-4D97-AF65-F5344CB8AC3E}">
        <p14:creationId xmlns:p14="http://schemas.microsoft.com/office/powerpoint/2010/main" val="277764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21</a:t>
            </a:fld>
            <a:endParaRPr lang="en-GB"/>
          </a:p>
        </p:txBody>
      </p:sp>
    </p:spTree>
    <p:extLst>
      <p:ext uri="{BB962C8B-B14F-4D97-AF65-F5344CB8AC3E}">
        <p14:creationId xmlns:p14="http://schemas.microsoft.com/office/powerpoint/2010/main" val="288766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Curriculum / GMC Outcomes for Graduates (2018) / Outcomes 1 - Professional values and </a:t>
            </a:r>
            <a:r>
              <a:rPr lang="en-GB" dirty="0" err="1"/>
              <a:t>behaviors</a:t>
            </a:r>
            <a:r>
              <a:rPr lang="en-GB" dirty="0"/>
              <a:t>. Section 2-9 All Sub outcomes.</a:t>
            </a:r>
          </a:p>
        </p:txBody>
      </p:sp>
      <p:sp>
        <p:nvSpPr>
          <p:cNvPr id="4" name="Slide Number Placeholder 3"/>
          <p:cNvSpPr>
            <a:spLocks noGrp="1"/>
          </p:cNvSpPr>
          <p:nvPr>
            <p:ph type="sldNum" sz="quarter" idx="5"/>
          </p:nvPr>
        </p:nvSpPr>
        <p:spPr/>
        <p:txBody>
          <a:bodyPr/>
          <a:lstStyle/>
          <a:p>
            <a:fld id="{E7568918-665D-4CB2-B467-19D33639844C}" type="slidenum">
              <a:rPr lang="en-GB" smtClean="0"/>
              <a:t>22</a:t>
            </a:fld>
            <a:endParaRPr lang="en-GB"/>
          </a:p>
        </p:txBody>
      </p:sp>
    </p:spTree>
    <p:extLst>
      <p:ext uri="{BB962C8B-B14F-4D97-AF65-F5344CB8AC3E}">
        <p14:creationId xmlns:p14="http://schemas.microsoft.com/office/powerpoint/2010/main" val="255179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9EF0AA1-F737-3721-578B-807B24401FBC}"/>
              </a:ext>
            </a:extLst>
          </p:cNvPr>
          <p:cNvSpPr>
            <a:spLocks noGrp="1"/>
          </p:cNvSpPr>
          <p:nvPr>
            <p:ph type="body" sz="quarter" idx="10" hasCustomPrompt="1"/>
          </p:nvPr>
        </p:nvSpPr>
        <p:spPr>
          <a:xfrm>
            <a:off x="852359" y="1251917"/>
            <a:ext cx="10537883" cy="2276474"/>
          </a:xfrm>
          <a:prstGeom prst="rect">
            <a:avLst/>
          </a:prstGeom>
        </p:spPr>
        <p:txBody>
          <a:bodyPr/>
          <a:lstStyle>
            <a:lvl1pPr marL="0" indent="0">
              <a:buNone/>
              <a:defRPr sz="7200" b="1">
                <a:solidFill>
                  <a:schemeClr val="tx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a:t>
            </a:r>
            <a:br>
              <a:rPr lang="en-GB"/>
            </a:br>
            <a:r>
              <a:rPr lang="en-GB"/>
              <a:t>title text</a:t>
            </a:r>
            <a:endParaRPr lang="en-US"/>
          </a:p>
        </p:txBody>
      </p:sp>
      <p:sp>
        <p:nvSpPr>
          <p:cNvPr id="9" name="Text Placeholder 3">
            <a:extLst>
              <a:ext uri="{FF2B5EF4-FFF2-40B4-BE49-F238E27FC236}">
                <a16:creationId xmlns:a16="http://schemas.microsoft.com/office/drawing/2014/main" id="{C82CEC91-3983-2B52-361E-92DFFADCAB60}"/>
              </a:ext>
            </a:extLst>
          </p:cNvPr>
          <p:cNvSpPr>
            <a:spLocks noGrp="1"/>
          </p:cNvSpPr>
          <p:nvPr>
            <p:ph type="body" sz="quarter" idx="11" hasCustomPrompt="1"/>
          </p:nvPr>
        </p:nvSpPr>
        <p:spPr>
          <a:xfrm>
            <a:off x="852358" y="3658976"/>
            <a:ext cx="7157786" cy="2165353"/>
          </a:xfrm>
          <a:prstGeom prst="rect">
            <a:avLst/>
          </a:prstGeom>
        </p:spPr>
        <p:txBody>
          <a:bodyPr/>
          <a:lstStyle>
            <a:lvl1pPr marL="0" indent="0">
              <a:lnSpc>
                <a:spcPct val="150000"/>
              </a:lnSpc>
              <a:buNone/>
              <a:defRPr sz="24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 </a:t>
            </a:r>
            <a:br>
              <a:rPr lang="en-GB"/>
            </a:br>
            <a:r>
              <a:rPr lang="en-GB"/>
              <a:t>subtitle text</a:t>
            </a:r>
            <a:endParaRPr lang="en-US"/>
          </a:p>
        </p:txBody>
      </p:sp>
    </p:spTree>
    <p:extLst>
      <p:ext uri="{BB962C8B-B14F-4D97-AF65-F5344CB8AC3E}">
        <p14:creationId xmlns:p14="http://schemas.microsoft.com/office/powerpoint/2010/main" val="173620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lumn text and image 1">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815B3AD-89B3-C418-EF89-BD6837EF198F}"/>
              </a:ext>
            </a:extLst>
          </p:cNvPr>
          <p:cNvSpPr>
            <a:spLocks noGrp="1"/>
          </p:cNvSpPr>
          <p:nvPr>
            <p:ph idx="1" hasCustomPrompt="1"/>
          </p:nvPr>
        </p:nvSpPr>
        <p:spPr>
          <a:xfrm>
            <a:off x="838200" y="2019834"/>
            <a:ext cx="3021701" cy="820471"/>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8" name="Content Placeholder 2">
            <a:extLst>
              <a:ext uri="{FF2B5EF4-FFF2-40B4-BE49-F238E27FC236}">
                <a16:creationId xmlns:a16="http://schemas.microsoft.com/office/drawing/2014/main" id="{14B9B434-A8F3-C1C1-26A8-0705882E0768}"/>
              </a:ext>
            </a:extLst>
          </p:cNvPr>
          <p:cNvSpPr>
            <a:spLocks noGrp="1"/>
          </p:cNvSpPr>
          <p:nvPr>
            <p:ph idx="10" hasCustomPrompt="1"/>
          </p:nvPr>
        </p:nvSpPr>
        <p:spPr>
          <a:xfrm>
            <a:off x="4122218" y="2019834"/>
            <a:ext cx="3021701" cy="820471"/>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cxnSp>
        <p:nvCxnSpPr>
          <p:cNvPr id="9" name="Straight Connector 8">
            <a:extLst>
              <a:ext uri="{FF2B5EF4-FFF2-40B4-BE49-F238E27FC236}">
                <a16:creationId xmlns:a16="http://schemas.microsoft.com/office/drawing/2014/main" id="{617542B9-A7DD-6B32-B49C-4DFD392FFAAC}"/>
              </a:ext>
            </a:extLst>
          </p:cNvPr>
          <p:cNvCxnSpPr/>
          <p:nvPr/>
        </p:nvCxnSpPr>
        <p:spPr>
          <a:xfrm>
            <a:off x="838200" y="2840305"/>
            <a:ext cx="3021701"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39102D6E-E993-58BB-25EF-D2F96A946585}"/>
              </a:ext>
            </a:extLst>
          </p:cNvPr>
          <p:cNvCxnSpPr/>
          <p:nvPr/>
        </p:nvCxnSpPr>
        <p:spPr>
          <a:xfrm>
            <a:off x="4122217" y="2840305"/>
            <a:ext cx="3021701"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11" name="Content Placeholder 2">
            <a:extLst>
              <a:ext uri="{FF2B5EF4-FFF2-40B4-BE49-F238E27FC236}">
                <a16:creationId xmlns:a16="http://schemas.microsoft.com/office/drawing/2014/main" id="{C9907C90-0573-C020-DDE3-08B08B65E58A}"/>
              </a:ext>
            </a:extLst>
          </p:cNvPr>
          <p:cNvSpPr>
            <a:spLocks noGrp="1"/>
          </p:cNvSpPr>
          <p:nvPr>
            <p:ph idx="11" hasCustomPrompt="1"/>
          </p:nvPr>
        </p:nvSpPr>
        <p:spPr>
          <a:xfrm>
            <a:off x="838199" y="3197224"/>
            <a:ext cx="3021701" cy="263712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12" name="Content Placeholder 2">
            <a:extLst>
              <a:ext uri="{FF2B5EF4-FFF2-40B4-BE49-F238E27FC236}">
                <a16:creationId xmlns:a16="http://schemas.microsoft.com/office/drawing/2014/main" id="{7B8ADED0-3954-D075-0AD9-09F8C5F5E129}"/>
              </a:ext>
            </a:extLst>
          </p:cNvPr>
          <p:cNvSpPr>
            <a:spLocks noGrp="1"/>
          </p:cNvSpPr>
          <p:nvPr>
            <p:ph idx="12" hasCustomPrompt="1"/>
          </p:nvPr>
        </p:nvSpPr>
        <p:spPr>
          <a:xfrm>
            <a:off x="4122216" y="3197224"/>
            <a:ext cx="3021701" cy="263712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13" name="Picture Placeholder 2">
            <a:extLst>
              <a:ext uri="{FF2B5EF4-FFF2-40B4-BE49-F238E27FC236}">
                <a16:creationId xmlns:a16="http://schemas.microsoft.com/office/drawing/2014/main" id="{74C08CF4-E852-1990-4EE8-A48A9DB51CFB}"/>
              </a:ext>
            </a:extLst>
          </p:cNvPr>
          <p:cNvSpPr>
            <a:spLocks noGrp="1"/>
          </p:cNvSpPr>
          <p:nvPr>
            <p:ph type="pic" idx="13"/>
          </p:nvPr>
        </p:nvSpPr>
        <p:spPr>
          <a:xfrm>
            <a:off x="8496637" y="2019834"/>
            <a:ext cx="3196354" cy="3841216"/>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D9A6D649-A12B-14E4-22B7-92F52D73060F}"/>
              </a:ext>
            </a:extLst>
          </p:cNvPr>
          <p:cNvSpPr>
            <a:spLocks noGrp="1"/>
          </p:cNvSpPr>
          <p:nvPr>
            <p:ph type="title" hasCustomPrompt="1"/>
          </p:nvPr>
        </p:nvSpPr>
        <p:spPr>
          <a:xfrm>
            <a:off x="838199" y="556511"/>
            <a:ext cx="10854791"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354286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290139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with colour, no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111636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290999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ext with colour, no subtitle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2" name="Content Placeholder 2">
            <a:extLst>
              <a:ext uri="{FF2B5EF4-FFF2-40B4-BE49-F238E27FC236}">
                <a16:creationId xmlns:a16="http://schemas.microsoft.com/office/drawing/2014/main" id="{94853AE4-155A-EDDD-7E53-5A4ADE6ABF70}"/>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Tree>
    <p:extLst>
      <p:ext uri="{BB962C8B-B14F-4D97-AF65-F5344CB8AC3E}">
        <p14:creationId xmlns:p14="http://schemas.microsoft.com/office/powerpoint/2010/main" val="194709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1068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text with colour, no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2" name="Content Placeholder 2">
            <a:extLst>
              <a:ext uri="{FF2B5EF4-FFF2-40B4-BE49-F238E27FC236}">
                <a16:creationId xmlns:a16="http://schemas.microsoft.com/office/drawing/2014/main" id="{DCDB9831-3FD0-2094-4F82-D6D2C2C4831A}"/>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Tree>
    <p:extLst>
      <p:ext uri="{BB962C8B-B14F-4D97-AF65-F5344CB8AC3E}">
        <p14:creationId xmlns:p14="http://schemas.microsoft.com/office/powerpoint/2010/main" val="96161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2794018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and text with colour, no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2" name="Content Placeholder 2">
            <a:extLst>
              <a:ext uri="{FF2B5EF4-FFF2-40B4-BE49-F238E27FC236}">
                <a16:creationId xmlns:a16="http://schemas.microsoft.com/office/drawing/2014/main" id="{BAD51F7E-7930-0C02-44CC-A209F28BB429}"/>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Tree>
    <p:extLst>
      <p:ext uri="{BB962C8B-B14F-4D97-AF65-F5344CB8AC3E}">
        <p14:creationId xmlns:p14="http://schemas.microsoft.com/office/powerpoint/2010/main" val="3625206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ex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D649-A12B-14E4-22B7-92F52D73060F}"/>
              </a:ext>
            </a:extLst>
          </p:cNvPr>
          <p:cNvSpPr>
            <a:spLocks noGrp="1"/>
          </p:cNvSpPr>
          <p:nvPr>
            <p:ph type="title" hasCustomPrompt="1"/>
          </p:nvPr>
        </p:nvSpPr>
        <p:spPr>
          <a:xfrm>
            <a:off x="838200" y="556511"/>
            <a:ext cx="391193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Content Placeholder 2">
            <a:extLst>
              <a:ext uri="{FF2B5EF4-FFF2-40B4-BE49-F238E27FC236}">
                <a16:creationId xmlns:a16="http://schemas.microsoft.com/office/drawing/2014/main" id="{05BF18A2-20AB-BF4F-EC97-3C4B9C79EB26}"/>
              </a:ext>
            </a:extLst>
          </p:cNvPr>
          <p:cNvSpPr>
            <a:spLocks noGrp="1"/>
          </p:cNvSpPr>
          <p:nvPr>
            <p:ph idx="1" hasCustomPrompt="1"/>
          </p:nvPr>
        </p:nvSpPr>
        <p:spPr>
          <a:xfrm>
            <a:off x="838200" y="2019835"/>
            <a:ext cx="391193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4" name="Content Placeholder 2">
            <a:extLst>
              <a:ext uri="{FF2B5EF4-FFF2-40B4-BE49-F238E27FC236}">
                <a16:creationId xmlns:a16="http://schemas.microsoft.com/office/drawing/2014/main" id="{5223012D-3E91-E0C5-95FA-142DC060C48A}"/>
              </a:ext>
            </a:extLst>
          </p:cNvPr>
          <p:cNvSpPr>
            <a:spLocks noGrp="1"/>
          </p:cNvSpPr>
          <p:nvPr>
            <p:ph idx="11" hasCustomPrompt="1"/>
          </p:nvPr>
        </p:nvSpPr>
        <p:spPr>
          <a:xfrm>
            <a:off x="838199" y="2594918"/>
            <a:ext cx="3911931" cy="320707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5" name="Chart Placeholder 10">
            <a:extLst>
              <a:ext uri="{FF2B5EF4-FFF2-40B4-BE49-F238E27FC236}">
                <a16:creationId xmlns:a16="http://schemas.microsoft.com/office/drawing/2014/main" id="{590CB4AD-53EA-097A-E4EA-F5B2C283B4F1}"/>
              </a:ext>
            </a:extLst>
          </p:cNvPr>
          <p:cNvSpPr>
            <a:spLocks noGrp="1"/>
          </p:cNvSpPr>
          <p:nvPr>
            <p:ph type="chart" sz="quarter" idx="12"/>
          </p:nvPr>
        </p:nvSpPr>
        <p:spPr>
          <a:xfrm>
            <a:off x="5141913" y="558800"/>
            <a:ext cx="6365875" cy="5213350"/>
          </a:xfrm>
          <a:prstGeom prst="rect">
            <a:avLst/>
          </a:prstGeom>
        </p:spPr>
        <p:txBody>
          <a:bodyPr/>
          <a:lstStyle>
            <a:lvl1pPr marL="0" indent="0">
              <a:buNone/>
              <a:defRPr/>
            </a:lvl1pPr>
          </a:lstStyle>
          <a:p>
            <a:r>
              <a:rPr lang="en-US"/>
              <a:t>Click icon to add chart</a:t>
            </a:r>
          </a:p>
        </p:txBody>
      </p:sp>
    </p:spTree>
    <p:extLst>
      <p:ext uri="{BB962C8B-B14F-4D97-AF65-F5344CB8AC3E}">
        <p14:creationId xmlns:p14="http://schemas.microsoft.com/office/powerpoint/2010/main" val="196880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1 - Stay in touch">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FD62B-65DC-BE2E-DAC6-0EC07666A0E3}"/>
              </a:ext>
            </a:extLst>
          </p:cNvPr>
          <p:cNvSpPr/>
          <p:nvPr/>
        </p:nvSpPr>
        <p:spPr>
          <a:xfrm>
            <a:off x="0" y="299404"/>
            <a:ext cx="12192000" cy="5826267"/>
          </a:xfrm>
          <a:prstGeom prst="rect">
            <a:avLst/>
          </a:prstGeom>
          <a:solidFill>
            <a:srgbClr val="9F9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6F92575-24B1-38DA-00A1-1E1A58A9D4DF}"/>
              </a:ext>
            </a:extLst>
          </p:cNvPr>
          <p:cNvSpPr txBox="1">
            <a:spLocks/>
          </p:cNvSpPr>
          <p:nvPr/>
        </p:nvSpPr>
        <p:spPr>
          <a:xfrm>
            <a:off x="852359" y="1251917"/>
            <a:ext cx="4674681" cy="22764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3313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3313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000000"/>
                </a:solidFill>
                <a:latin typeface="Arial" panose="020B0604020202020204" pitchFamily="34" charset="0"/>
                <a:cs typeface="Arial" panose="020B0604020202020204" pitchFamily="34" charset="0"/>
              </a:rPr>
              <a:t>Stay in touch!</a:t>
            </a:r>
            <a:endParaRPr lang="en-US" b="1">
              <a:solidFill>
                <a:srgbClr val="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5BC8EB-19A5-26DD-8879-40C7EE5B0FEE}"/>
              </a:ext>
            </a:extLst>
          </p:cNvPr>
          <p:cNvSpPr/>
          <p:nvPr/>
        </p:nvSpPr>
        <p:spPr>
          <a:xfrm rot="10800000">
            <a:off x="6210688" y="1251917"/>
            <a:ext cx="4928957" cy="42790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F83D41-5D4F-458F-ABA2-5F9C76BA8E83}"/>
              </a:ext>
            </a:extLst>
          </p:cNvPr>
          <p:cNvSpPr/>
          <p:nvPr/>
        </p:nvSpPr>
        <p:spPr>
          <a:xfrm rot="10800000" flipH="1">
            <a:off x="6100124" y="1251917"/>
            <a:ext cx="137861" cy="4279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8BC86ED-BBFE-5E42-8983-479934D24288}"/>
              </a:ext>
            </a:extLst>
          </p:cNvPr>
          <p:cNvSpPr>
            <a:spLocks noGrp="1"/>
          </p:cNvSpPr>
          <p:nvPr>
            <p:ph type="body" sz="quarter" idx="10" hasCustomPrompt="1"/>
          </p:nvPr>
        </p:nvSpPr>
        <p:spPr>
          <a:xfrm>
            <a:off x="6618287" y="1570038"/>
            <a:ext cx="4261915" cy="504825"/>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GB" err="1"/>
              <a:t>info@buckingham.ac.uk</a:t>
            </a:r>
            <a:endParaRPr lang="en-US"/>
          </a:p>
        </p:txBody>
      </p:sp>
      <p:sp>
        <p:nvSpPr>
          <p:cNvPr id="16" name="Text Placeholder 13">
            <a:extLst>
              <a:ext uri="{FF2B5EF4-FFF2-40B4-BE49-F238E27FC236}">
                <a16:creationId xmlns:a16="http://schemas.microsoft.com/office/drawing/2014/main" id="{598395C5-D4D9-41A9-1202-6CEB663BB4C2}"/>
              </a:ext>
            </a:extLst>
          </p:cNvPr>
          <p:cNvSpPr>
            <a:spLocks noGrp="1"/>
          </p:cNvSpPr>
          <p:nvPr>
            <p:ph type="body" sz="quarter" idx="11" hasCustomPrompt="1"/>
          </p:nvPr>
        </p:nvSpPr>
        <p:spPr>
          <a:xfrm>
            <a:off x="7359327" y="2343254"/>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a:t>
            </a:r>
            <a:r>
              <a:rPr lang="en-GB" err="1"/>
              <a:t>UniOfBuckingham</a:t>
            </a:r>
            <a:endParaRPr lang="en-US"/>
          </a:p>
        </p:txBody>
      </p:sp>
      <p:pic>
        <p:nvPicPr>
          <p:cNvPr id="13" name="Picture 12" descr="Icon&#10;&#10;Description automatically generated">
            <a:extLst>
              <a:ext uri="{FF2B5EF4-FFF2-40B4-BE49-F238E27FC236}">
                <a16:creationId xmlns:a16="http://schemas.microsoft.com/office/drawing/2014/main" id="{3BC8B62C-5031-19A8-5DA0-C5B4DF03E3F8}"/>
              </a:ext>
            </a:extLst>
          </p:cNvPr>
          <p:cNvPicPr>
            <a:picLocks noChangeAspect="1"/>
          </p:cNvPicPr>
          <p:nvPr/>
        </p:nvPicPr>
        <p:blipFill>
          <a:blip r:embed="rId2"/>
          <a:stretch>
            <a:fillRect/>
          </a:stretch>
        </p:blipFill>
        <p:spPr>
          <a:xfrm>
            <a:off x="6683874" y="2312986"/>
            <a:ext cx="490664" cy="2974976"/>
          </a:xfrm>
          <a:prstGeom prst="rect">
            <a:avLst/>
          </a:prstGeom>
        </p:spPr>
      </p:pic>
      <p:sp>
        <p:nvSpPr>
          <p:cNvPr id="15" name="Text Placeholder 13">
            <a:extLst>
              <a:ext uri="{FF2B5EF4-FFF2-40B4-BE49-F238E27FC236}">
                <a16:creationId xmlns:a16="http://schemas.microsoft.com/office/drawing/2014/main" id="{684E987E-51AD-AC96-98C8-AF7CBD14EA0D}"/>
              </a:ext>
            </a:extLst>
          </p:cNvPr>
          <p:cNvSpPr>
            <a:spLocks noGrp="1"/>
          </p:cNvSpPr>
          <p:nvPr>
            <p:ph type="body" sz="quarter" idx="12" hasCustomPrompt="1"/>
          </p:nvPr>
        </p:nvSpPr>
        <p:spPr>
          <a:xfrm>
            <a:off x="7359327" y="3005459"/>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err="1"/>
              <a:t>UniBuckingham</a:t>
            </a:r>
            <a:endParaRPr lang="en-US"/>
          </a:p>
        </p:txBody>
      </p:sp>
      <p:sp>
        <p:nvSpPr>
          <p:cNvPr id="19" name="Text Placeholder 13">
            <a:extLst>
              <a:ext uri="{FF2B5EF4-FFF2-40B4-BE49-F238E27FC236}">
                <a16:creationId xmlns:a16="http://schemas.microsoft.com/office/drawing/2014/main" id="{86A08322-2A32-C90A-8281-1B4B9DDCE1AC}"/>
              </a:ext>
            </a:extLst>
          </p:cNvPr>
          <p:cNvSpPr>
            <a:spLocks noGrp="1"/>
          </p:cNvSpPr>
          <p:nvPr>
            <p:ph type="body" sz="quarter" idx="13" hasCustomPrompt="1"/>
          </p:nvPr>
        </p:nvSpPr>
        <p:spPr>
          <a:xfrm>
            <a:off x="7359327" y="3653939"/>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a:t>
            </a:r>
            <a:r>
              <a:rPr lang="en-GB" err="1"/>
              <a:t>UniOfBuckingham</a:t>
            </a:r>
            <a:endParaRPr lang="en-US"/>
          </a:p>
        </p:txBody>
      </p:sp>
      <p:sp>
        <p:nvSpPr>
          <p:cNvPr id="20" name="Text Placeholder 13">
            <a:extLst>
              <a:ext uri="{FF2B5EF4-FFF2-40B4-BE49-F238E27FC236}">
                <a16:creationId xmlns:a16="http://schemas.microsoft.com/office/drawing/2014/main" id="{1C16FDA8-F33D-1CBD-2981-BDD880DB4604}"/>
              </a:ext>
            </a:extLst>
          </p:cNvPr>
          <p:cNvSpPr>
            <a:spLocks noGrp="1"/>
          </p:cNvSpPr>
          <p:nvPr>
            <p:ph type="body" sz="quarter" idx="14" hasCustomPrompt="1"/>
          </p:nvPr>
        </p:nvSpPr>
        <p:spPr>
          <a:xfrm>
            <a:off x="7359327" y="4246413"/>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a:t>
            </a:r>
            <a:r>
              <a:rPr lang="en-GB" err="1"/>
              <a:t>UniOfBuckingham</a:t>
            </a:r>
            <a:endParaRPr lang="en-US"/>
          </a:p>
        </p:txBody>
      </p:sp>
      <p:sp>
        <p:nvSpPr>
          <p:cNvPr id="21" name="Text Placeholder 13">
            <a:extLst>
              <a:ext uri="{FF2B5EF4-FFF2-40B4-BE49-F238E27FC236}">
                <a16:creationId xmlns:a16="http://schemas.microsoft.com/office/drawing/2014/main" id="{823D0077-7EA1-6B22-AAB9-9F3D5366CB0A}"/>
              </a:ext>
            </a:extLst>
          </p:cNvPr>
          <p:cNvSpPr>
            <a:spLocks noGrp="1"/>
          </p:cNvSpPr>
          <p:nvPr>
            <p:ph type="body" sz="quarter" idx="15" hasCustomPrompt="1"/>
          </p:nvPr>
        </p:nvSpPr>
        <p:spPr>
          <a:xfrm>
            <a:off x="7359327" y="4877605"/>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/University-Of-Buckingham</a:t>
            </a:r>
            <a:endParaRPr lang="en-US"/>
          </a:p>
        </p:txBody>
      </p:sp>
    </p:spTree>
    <p:extLst>
      <p:ext uri="{BB962C8B-B14F-4D97-AF65-F5344CB8AC3E}">
        <p14:creationId xmlns:p14="http://schemas.microsoft.com/office/powerpoint/2010/main" val="3541049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and image 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D649-A12B-14E4-22B7-92F52D73060F}"/>
              </a:ext>
            </a:extLst>
          </p:cNvPr>
          <p:cNvSpPr>
            <a:spLocks noGrp="1"/>
          </p:cNvSpPr>
          <p:nvPr>
            <p:ph type="title" hasCustomPrompt="1"/>
          </p:nvPr>
        </p:nvSpPr>
        <p:spPr>
          <a:xfrm>
            <a:off x="838200" y="556511"/>
            <a:ext cx="391193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6" name="Content Placeholder 2">
            <a:extLst>
              <a:ext uri="{FF2B5EF4-FFF2-40B4-BE49-F238E27FC236}">
                <a16:creationId xmlns:a16="http://schemas.microsoft.com/office/drawing/2014/main" id="{6054DCBE-974E-1C34-9B7E-16EECEBEB7D5}"/>
              </a:ext>
            </a:extLst>
          </p:cNvPr>
          <p:cNvSpPr>
            <a:spLocks noGrp="1"/>
          </p:cNvSpPr>
          <p:nvPr>
            <p:ph idx="1" hasCustomPrompt="1"/>
          </p:nvPr>
        </p:nvSpPr>
        <p:spPr>
          <a:xfrm>
            <a:off x="838200" y="2019835"/>
            <a:ext cx="3911930" cy="1020248"/>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7" name="Content Placeholder 2">
            <a:extLst>
              <a:ext uri="{FF2B5EF4-FFF2-40B4-BE49-F238E27FC236}">
                <a16:creationId xmlns:a16="http://schemas.microsoft.com/office/drawing/2014/main" id="{60093A80-B77B-7AF2-F56B-710BCD420798}"/>
              </a:ext>
            </a:extLst>
          </p:cNvPr>
          <p:cNvSpPr>
            <a:spLocks noGrp="1"/>
          </p:cNvSpPr>
          <p:nvPr>
            <p:ph idx="11" hasCustomPrompt="1"/>
          </p:nvPr>
        </p:nvSpPr>
        <p:spPr>
          <a:xfrm>
            <a:off x="838199" y="3182587"/>
            <a:ext cx="3911931" cy="2619402"/>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8" name="Picture Placeholder 10">
            <a:extLst>
              <a:ext uri="{FF2B5EF4-FFF2-40B4-BE49-F238E27FC236}">
                <a16:creationId xmlns:a16="http://schemas.microsoft.com/office/drawing/2014/main" id="{049AF573-206F-0A75-209C-F3BF87C50AB7}"/>
              </a:ext>
            </a:extLst>
          </p:cNvPr>
          <p:cNvSpPr>
            <a:spLocks noGrp="1"/>
          </p:cNvSpPr>
          <p:nvPr>
            <p:ph type="pic" sz="quarter" idx="12"/>
          </p:nvPr>
        </p:nvSpPr>
        <p:spPr>
          <a:xfrm>
            <a:off x="5059363" y="558800"/>
            <a:ext cx="2149475" cy="5243513"/>
          </a:xfrm>
          <a:prstGeom prst="rect">
            <a:avLst/>
          </a:prstGeom>
        </p:spPr>
        <p:txBody>
          <a:bodyPr/>
          <a:lstStyle>
            <a:lvl1pPr marL="0" indent="0">
              <a:buNone/>
              <a:defRPr/>
            </a:lvl1pPr>
          </a:lstStyle>
          <a:p>
            <a:r>
              <a:rPr lang="en-US"/>
              <a:t>Click icon to add picture</a:t>
            </a:r>
          </a:p>
        </p:txBody>
      </p:sp>
      <p:sp>
        <p:nvSpPr>
          <p:cNvPr id="9" name="Picture Placeholder 12">
            <a:extLst>
              <a:ext uri="{FF2B5EF4-FFF2-40B4-BE49-F238E27FC236}">
                <a16:creationId xmlns:a16="http://schemas.microsoft.com/office/drawing/2014/main" id="{FDF076FD-1CA0-8522-F681-BDF0B9CCA9E4}"/>
              </a:ext>
            </a:extLst>
          </p:cNvPr>
          <p:cNvSpPr>
            <a:spLocks noGrp="1"/>
          </p:cNvSpPr>
          <p:nvPr>
            <p:ph type="pic" sz="quarter" idx="13"/>
          </p:nvPr>
        </p:nvSpPr>
        <p:spPr>
          <a:xfrm>
            <a:off x="7442200" y="558800"/>
            <a:ext cx="4421188" cy="3336925"/>
          </a:xfrm>
          <a:prstGeom prst="rect">
            <a:avLst/>
          </a:prstGeom>
        </p:spPr>
        <p:txBody>
          <a:bodyPr/>
          <a:lstStyle>
            <a:lvl1pPr marL="0" indent="0">
              <a:buNone/>
              <a:defRPr/>
            </a:lvl1pPr>
          </a:lstStyle>
          <a:p>
            <a:r>
              <a:rPr lang="en-US"/>
              <a:t>Click icon to add picture</a:t>
            </a:r>
          </a:p>
        </p:txBody>
      </p:sp>
      <p:sp>
        <p:nvSpPr>
          <p:cNvPr id="10" name="Picture Placeholder 14">
            <a:extLst>
              <a:ext uri="{FF2B5EF4-FFF2-40B4-BE49-F238E27FC236}">
                <a16:creationId xmlns:a16="http://schemas.microsoft.com/office/drawing/2014/main" id="{76B177BF-BC86-3D9B-FCB8-CE54C1F23101}"/>
              </a:ext>
            </a:extLst>
          </p:cNvPr>
          <p:cNvSpPr>
            <a:spLocks noGrp="1"/>
          </p:cNvSpPr>
          <p:nvPr>
            <p:ph type="pic" sz="quarter" idx="14"/>
          </p:nvPr>
        </p:nvSpPr>
        <p:spPr>
          <a:xfrm>
            <a:off x="7458075" y="4060825"/>
            <a:ext cx="4418013" cy="1741488"/>
          </a:xfrm>
          <a:prstGeom prst="rect">
            <a:avLst/>
          </a:prstGeo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109516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9EF0AA1-F737-3721-578B-807B24401FBC}"/>
              </a:ext>
            </a:extLst>
          </p:cNvPr>
          <p:cNvSpPr>
            <a:spLocks noGrp="1"/>
          </p:cNvSpPr>
          <p:nvPr>
            <p:ph type="body" sz="quarter" idx="10" hasCustomPrompt="1"/>
          </p:nvPr>
        </p:nvSpPr>
        <p:spPr>
          <a:xfrm>
            <a:off x="852359" y="1251917"/>
            <a:ext cx="10537883" cy="2276474"/>
          </a:xfrm>
          <a:prstGeom prst="rect">
            <a:avLst/>
          </a:prstGeom>
        </p:spPr>
        <p:txBody>
          <a:bodyPr/>
          <a:lstStyle>
            <a:lvl1pPr marL="0" indent="0">
              <a:buNone/>
              <a:defRPr sz="7200" b="1">
                <a:solidFill>
                  <a:schemeClr val="tx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a:t>
            </a:r>
            <a:br>
              <a:rPr lang="en-GB"/>
            </a:br>
            <a:r>
              <a:rPr lang="en-GB"/>
              <a:t>title text</a:t>
            </a:r>
            <a:endParaRPr lang="en-US"/>
          </a:p>
        </p:txBody>
      </p:sp>
      <p:sp>
        <p:nvSpPr>
          <p:cNvPr id="9" name="Text Placeholder 3">
            <a:extLst>
              <a:ext uri="{FF2B5EF4-FFF2-40B4-BE49-F238E27FC236}">
                <a16:creationId xmlns:a16="http://schemas.microsoft.com/office/drawing/2014/main" id="{C82CEC91-3983-2B52-361E-92DFFADCAB60}"/>
              </a:ext>
            </a:extLst>
          </p:cNvPr>
          <p:cNvSpPr>
            <a:spLocks noGrp="1"/>
          </p:cNvSpPr>
          <p:nvPr>
            <p:ph type="body" sz="quarter" idx="11" hasCustomPrompt="1"/>
          </p:nvPr>
        </p:nvSpPr>
        <p:spPr>
          <a:xfrm>
            <a:off x="852358" y="3658976"/>
            <a:ext cx="7157786" cy="2165353"/>
          </a:xfrm>
          <a:prstGeom prst="rect">
            <a:avLst/>
          </a:prstGeom>
        </p:spPr>
        <p:txBody>
          <a:bodyPr/>
          <a:lstStyle>
            <a:lvl1pPr marL="0" indent="0">
              <a:lnSpc>
                <a:spcPct val="150000"/>
              </a:lnSpc>
              <a:buNone/>
              <a:defRPr sz="24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 </a:t>
            </a:r>
            <a:br>
              <a:rPr lang="en-GB"/>
            </a:br>
            <a:r>
              <a:rPr lang="en-GB"/>
              <a:t>subtitle text</a:t>
            </a:r>
            <a:endParaRPr lang="en-US"/>
          </a:p>
        </p:txBody>
      </p:sp>
    </p:spTree>
    <p:extLst>
      <p:ext uri="{BB962C8B-B14F-4D97-AF65-F5344CB8AC3E}">
        <p14:creationId xmlns:p14="http://schemas.microsoft.com/office/powerpoint/2010/main" val="347046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allery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rgbClr val="75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29D4054A-16AF-01F5-989D-95D0573EB537}"/>
              </a:ext>
            </a:extLst>
          </p:cNvPr>
          <p:cNvPicPr>
            <a:picLocks noChangeAspect="1"/>
          </p:cNvPicPr>
          <p:nvPr/>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168729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allery 1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rgbClr val="75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29D4054A-16AF-01F5-989D-95D0573EB53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755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allery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2" name="Picture 1" descr="Shape&#10;&#10;Description automatically generated with medium confidence">
            <a:extLst>
              <a:ext uri="{FF2B5EF4-FFF2-40B4-BE49-F238E27FC236}">
                <a16:creationId xmlns:a16="http://schemas.microsoft.com/office/drawing/2014/main" id="{5FE14951-C9A1-2050-E4B6-1A5B7149F9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5894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allery 2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10;&#10;Description automatically generated with medium confidence">
            <a:extLst>
              <a:ext uri="{FF2B5EF4-FFF2-40B4-BE49-F238E27FC236}">
                <a16:creationId xmlns:a16="http://schemas.microsoft.com/office/drawing/2014/main" id="{5FE14951-C9A1-2050-E4B6-1A5B7149F9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816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allery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descr="Shape&#10;&#10;Description automatically generated with medium confidence">
            <a:extLst>
              <a:ext uri="{FF2B5EF4-FFF2-40B4-BE49-F238E27FC236}">
                <a16:creationId xmlns:a16="http://schemas.microsoft.com/office/drawing/2014/main" id="{5210DDB9-FBDF-903D-FD9A-25B8E865F5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504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allery 3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medium confidence">
            <a:extLst>
              <a:ext uri="{FF2B5EF4-FFF2-40B4-BE49-F238E27FC236}">
                <a16:creationId xmlns:a16="http://schemas.microsoft.com/office/drawing/2014/main" id="{5210DDB9-FBDF-903D-FD9A-25B8E865F5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1758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allery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3" name="Picture 2" descr="Shape&#10;&#10;Description automatically generated with medium confidence">
            <a:extLst>
              <a:ext uri="{FF2B5EF4-FFF2-40B4-BE49-F238E27FC236}">
                <a16:creationId xmlns:a16="http://schemas.microsoft.com/office/drawing/2014/main" id="{02FB7B80-B298-5EB3-8EFD-6B642BA24A1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4816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allery 4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02FB7B80-B298-5EB3-8EFD-6B642BA24A1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8361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d slide 2 - Any 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FD62B-65DC-BE2E-DAC6-0EC07666A0E3}"/>
              </a:ext>
            </a:extLst>
          </p:cNvPr>
          <p:cNvSpPr/>
          <p:nvPr/>
        </p:nvSpPr>
        <p:spPr>
          <a:xfrm>
            <a:off x="0" y="299404"/>
            <a:ext cx="12192000" cy="5826267"/>
          </a:xfrm>
          <a:prstGeom prst="rect">
            <a:avLst/>
          </a:prstGeom>
          <a:solidFill>
            <a:srgbClr val="33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BCB23793-38BA-09F4-7684-F775E321291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86F92575-24B1-38DA-00A1-1E1A58A9D4DF}"/>
              </a:ext>
            </a:extLst>
          </p:cNvPr>
          <p:cNvSpPr txBox="1">
            <a:spLocks/>
          </p:cNvSpPr>
          <p:nvPr/>
        </p:nvSpPr>
        <p:spPr>
          <a:xfrm>
            <a:off x="852359" y="1251917"/>
            <a:ext cx="5243641" cy="22764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3313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3313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latin typeface="Arial" panose="020B0604020202020204" pitchFamily="34" charset="0"/>
                <a:cs typeface="Arial" panose="020B0604020202020204" pitchFamily="34" charset="0"/>
              </a:rPr>
              <a:t>Any questions?</a:t>
            </a:r>
            <a:endParaRPr lang="en-US" b="1">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5BC8EB-19A5-26DD-8879-40C7EE5B0FEE}"/>
              </a:ext>
            </a:extLst>
          </p:cNvPr>
          <p:cNvSpPr/>
          <p:nvPr/>
        </p:nvSpPr>
        <p:spPr>
          <a:xfrm rot="10800000">
            <a:off x="598081" y="4298588"/>
            <a:ext cx="6632897" cy="913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F83D41-5D4F-458F-ABA2-5F9C76BA8E83}"/>
              </a:ext>
            </a:extLst>
          </p:cNvPr>
          <p:cNvSpPr/>
          <p:nvPr/>
        </p:nvSpPr>
        <p:spPr>
          <a:xfrm rot="10800000" flipH="1">
            <a:off x="457830" y="4298590"/>
            <a:ext cx="137861" cy="913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8BC86ED-BBFE-5E42-8983-479934D24288}"/>
              </a:ext>
            </a:extLst>
          </p:cNvPr>
          <p:cNvSpPr>
            <a:spLocks noGrp="1"/>
          </p:cNvSpPr>
          <p:nvPr>
            <p:ph type="body" sz="quarter" idx="10" hasCustomPrompt="1"/>
          </p:nvPr>
        </p:nvSpPr>
        <p:spPr>
          <a:xfrm>
            <a:off x="945253" y="4503060"/>
            <a:ext cx="6117284" cy="504825"/>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GB" err="1"/>
              <a:t>Email.address@buckingham.ac.uk</a:t>
            </a:r>
            <a:endParaRPr lang="en-US"/>
          </a:p>
        </p:txBody>
      </p:sp>
    </p:spTree>
    <p:extLst>
      <p:ext uri="{BB962C8B-B14F-4D97-AF65-F5344CB8AC3E}">
        <p14:creationId xmlns:p14="http://schemas.microsoft.com/office/powerpoint/2010/main" val="95552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1E70-FD42-FC93-3B23-E0386DE44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97ECC3-847F-E1C2-887A-0464C39A7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F20CCC-BD6C-868A-87C6-9C43BFBF805B}"/>
              </a:ext>
            </a:extLst>
          </p:cNvPr>
          <p:cNvSpPr>
            <a:spLocks noGrp="1"/>
          </p:cNvSpPr>
          <p:nvPr>
            <p:ph type="dt" sz="half" idx="10"/>
          </p:nvPr>
        </p:nvSpPr>
        <p:spPr/>
        <p:txBody>
          <a:bodyPr/>
          <a:lstStyle/>
          <a:p>
            <a:fld id="{A181013C-751B-421C-82B0-D5DD3B203AE0}" type="datetimeFigureOut">
              <a:rPr lang="en-GB" smtClean="0"/>
              <a:t>18/06/2025</a:t>
            </a:fld>
            <a:endParaRPr lang="en-GB"/>
          </a:p>
        </p:txBody>
      </p:sp>
      <p:sp>
        <p:nvSpPr>
          <p:cNvPr id="5" name="Footer Placeholder 4">
            <a:extLst>
              <a:ext uri="{FF2B5EF4-FFF2-40B4-BE49-F238E27FC236}">
                <a16:creationId xmlns:a16="http://schemas.microsoft.com/office/drawing/2014/main" id="{4FD2593E-D6FB-FF40-BF00-1EE0BDFDE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4646B6-686C-CEB0-F973-F7E633A9D103}"/>
              </a:ext>
            </a:extLst>
          </p:cNvPr>
          <p:cNvSpPr>
            <a:spLocks noGrp="1"/>
          </p:cNvSpPr>
          <p:nvPr>
            <p:ph type="sldNum" sz="quarter" idx="12"/>
          </p:nvPr>
        </p:nvSpPr>
        <p:spPr/>
        <p:txBody>
          <a:bodyPr/>
          <a:lstStyle/>
          <a:p>
            <a:fld id="{05D7C9F2-2399-44B3-941C-CB7228C8E864}" type="slidenum">
              <a:rPr lang="en-GB" smtClean="0"/>
              <a:t>‹#›</a:t>
            </a:fld>
            <a:endParaRPr lang="en-GB"/>
          </a:p>
        </p:txBody>
      </p:sp>
    </p:spTree>
    <p:extLst>
      <p:ext uri="{BB962C8B-B14F-4D97-AF65-F5344CB8AC3E}">
        <p14:creationId xmlns:p14="http://schemas.microsoft.com/office/powerpoint/2010/main" val="284418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l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28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lain slid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838200" y="556511"/>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398903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838200" y="556511"/>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Text Placeholder 3">
            <a:extLst>
              <a:ext uri="{FF2B5EF4-FFF2-40B4-BE49-F238E27FC236}">
                <a16:creationId xmlns:a16="http://schemas.microsoft.com/office/drawing/2014/main" id="{5EE1E458-2505-0C39-3658-5D2D2CE870D5}"/>
              </a:ext>
            </a:extLst>
          </p:cNvPr>
          <p:cNvSpPr>
            <a:spLocks noGrp="1"/>
          </p:cNvSpPr>
          <p:nvPr>
            <p:ph type="body" sz="half" idx="2" hasCustomPrompt="1"/>
          </p:nvPr>
        </p:nvSpPr>
        <p:spPr>
          <a:xfrm>
            <a:off x="838200" y="2150243"/>
            <a:ext cx="10515600" cy="3562599"/>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a:p>
            <a:pPr lvl="1"/>
            <a:r>
              <a:rPr lang="en-GB"/>
              <a:t>Second level</a:t>
            </a:r>
          </a:p>
        </p:txBody>
      </p:sp>
    </p:spTree>
    <p:extLst>
      <p:ext uri="{BB962C8B-B14F-4D97-AF65-F5344CB8AC3E}">
        <p14:creationId xmlns:p14="http://schemas.microsoft.com/office/powerpoint/2010/main" val="59997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ext and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5505874" y="556511"/>
            <a:ext cx="5847926" cy="175638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Rectangle 2">
            <a:extLst>
              <a:ext uri="{FF2B5EF4-FFF2-40B4-BE49-F238E27FC236}">
                <a16:creationId xmlns:a16="http://schemas.microsoft.com/office/drawing/2014/main" id="{125B145D-9CE2-8694-4C5B-DDA25C447D7D}"/>
              </a:ext>
            </a:extLst>
          </p:cNvPr>
          <p:cNvSpPr/>
          <p:nvPr/>
        </p:nvSpPr>
        <p:spPr>
          <a:xfrm>
            <a:off x="677333" y="288961"/>
            <a:ext cx="1253067" cy="58183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1403917E-D500-F58D-4004-E0642AA54B19}"/>
              </a:ext>
            </a:extLst>
          </p:cNvPr>
          <p:cNvSpPr>
            <a:spLocks noGrp="1"/>
          </p:cNvSpPr>
          <p:nvPr>
            <p:ph type="pic" idx="13"/>
          </p:nvPr>
        </p:nvSpPr>
        <p:spPr>
          <a:xfrm>
            <a:off x="2099732" y="288960"/>
            <a:ext cx="3081867" cy="5818329"/>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ext Placeholder 3">
            <a:extLst>
              <a:ext uri="{FF2B5EF4-FFF2-40B4-BE49-F238E27FC236}">
                <a16:creationId xmlns:a16="http://schemas.microsoft.com/office/drawing/2014/main" id="{6B03169C-440E-C7C1-E4BA-30196EEBCDC1}"/>
              </a:ext>
            </a:extLst>
          </p:cNvPr>
          <p:cNvSpPr>
            <a:spLocks noGrp="1"/>
          </p:cNvSpPr>
          <p:nvPr>
            <p:ph type="body" sz="half" idx="2" hasCustomPrompt="1"/>
          </p:nvPr>
        </p:nvSpPr>
        <p:spPr>
          <a:xfrm>
            <a:off x="5505874" y="2544690"/>
            <a:ext cx="6008793" cy="3562599"/>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a:p>
            <a:pPr lvl="1"/>
            <a:r>
              <a:rPr lang="en-GB"/>
              <a:t>Second level</a:t>
            </a:r>
          </a:p>
        </p:txBody>
      </p:sp>
    </p:spTree>
    <p:extLst>
      <p:ext uri="{BB962C8B-B14F-4D97-AF65-F5344CB8AC3E}">
        <p14:creationId xmlns:p14="http://schemas.microsoft.com/office/powerpoint/2010/main" val="363643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838200" y="556511"/>
            <a:ext cx="3932237"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Rectangle 2">
            <a:extLst>
              <a:ext uri="{FF2B5EF4-FFF2-40B4-BE49-F238E27FC236}">
                <a16:creationId xmlns:a16="http://schemas.microsoft.com/office/drawing/2014/main" id="{D7396E47-5C35-F478-FDD2-2645A67912A1}"/>
              </a:ext>
            </a:extLst>
          </p:cNvPr>
          <p:cNvSpPr/>
          <p:nvPr/>
        </p:nvSpPr>
        <p:spPr>
          <a:xfrm>
            <a:off x="5181599" y="0"/>
            <a:ext cx="6501711" cy="6858000"/>
          </a:xfrm>
          <a:prstGeom prst="rect">
            <a:avLst/>
          </a:prstGeom>
          <a:solidFill>
            <a:srgbClr val="E9C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FF259B6A-5B48-ED84-64A3-F1D820C76581}"/>
              </a:ext>
            </a:extLst>
          </p:cNvPr>
          <p:cNvSpPr>
            <a:spLocks noGrp="1"/>
          </p:cNvSpPr>
          <p:nvPr>
            <p:ph type="pic" idx="1"/>
          </p:nvPr>
        </p:nvSpPr>
        <p:spPr>
          <a:xfrm>
            <a:off x="5486400" y="1084178"/>
            <a:ext cx="5865812" cy="4784809"/>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ext Placeholder 3">
            <a:extLst>
              <a:ext uri="{FF2B5EF4-FFF2-40B4-BE49-F238E27FC236}">
                <a16:creationId xmlns:a16="http://schemas.microsoft.com/office/drawing/2014/main" id="{18CA0FBD-219E-2D93-3551-161B7D2DE8E6}"/>
              </a:ext>
            </a:extLst>
          </p:cNvPr>
          <p:cNvSpPr>
            <a:spLocks noGrp="1"/>
          </p:cNvSpPr>
          <p:nvPr>
            <p:ph type="body" sz="half" idx="2" hasCustomPrompt="1"/>
          </p:nvPr>
        </p:nvSpPr>
        <p:spPr>
          <a:xfrm>
            <a:off x="838200" y="2216741"/>
            <a:ext cx="3932237" cy="3652246"/>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a:p>
            <a:pPr lvl="1"/>
            <a:r>
              <a:rPr lang="en-GB"/>
              <a:t>Second level</a:t>
            </a:r>
          </a:p>
        </p:txBody>
      </p:sp>
    </p:spTree>
    <p:extLst>
      <p:ext uri="{BB962C8B-B14F-4D97-AF65-F5344CB8AC3E}">
        <p14:creationId xmlns:p14="http://schemas.microsoft.com/office/powerpoint/2010/main" val="279988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E94052-BD39-4C25-6F02-1ED9EAD10D45}"/>
              </a:ext>
            </a:extLst>
          </p:cNvPr>
          <p:cNvSpPr/>
          <p:nvPr/>
        </p:nvSpPr>
        <p:spPr>
          <a:xfrm>
            <a:off x="-138223" y="287080"/>
            <a:ext cx="12471990" cy="5838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medium confidence">
            <a:extLst>
              <a:ext uri="{FF2B5EF4-FFF2-40B4-BE49-F238E27FC236}">
                <a16:creationId xmlns:a16="http://schemas.microsoft.com/office/drawing/2014/main" id="{CD5ED800-2C71-3A2C-5353-DC7C1B631CAD}"/>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2586259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E2E19C60-45DB-62F6-1171-0B6FD35356BC}"/>
              </a:ext>
            </a:extLst>
          </p:cNvPr>
          <p:cNvPicPr>
            <a:picLocks noChangeAspect="1"/>
          </p:cNvPicPr>
          <p:nvPr/>
        </p:nvPicPr>
        <p:blipFill>
          <a:blip r:embed="rId19"/>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136236A-D125-DF87-41CF-ABCFD3F5FA76}"/>
              </a:ext>
            </a:extLst>
          </p:cNvPr>
          <p:cNvSpPr/>
          <p:nvPr/>
        </p:nvSpPr>
        <p:spPr>
          <a:xfrm>
            <a:off x="0" y="299404"/>
            <a:ext cx="12192000" cy="5826267"/>
          </a:xfrm>
          <a:prstGeom prst="rect">
            <a:avLst/>
          </a:prstGeom>
          <a:solidFill>
            <a:srgbClr val="E9E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65F19B4B-9D20-F39C-425E-664250A665AA}"/>
              </a:ext>
            </a:extLst>
          </p:cNvPr>
          <p:cNvPicPr>
            <a:picLocks noChangeAspect="1"/>
          </p:cNvPicPr>
          <p:nvPr/>
        </p:nvPicPr>
        <p:blipFill>
          <a:blip r:embed="rId19"/>
          <a:stretch>
            <a:fillRect/>
          </a:stretch>
        </p:blipFill>
        <p:spPr>
          <a:xfrm>
            <a:off x="0" y="0"/>
            <a:ext cx="12192000" cy="6858000"/>
          </a:xfrm>
          <a:prstGeom prst="rect">
            <a:avLst/>
          </a:prstGeom>
        </p:spPr>
      </p:pic>
    </p:spTree>
    <p:extLst>
      <p:ext uri="{BB962C8B-B14F-4D97-AF65-F5344CB8AC3E}">
        <p14:creationId xmlns:p14="http://schemas.microsoft.com/office/powerpoint/2010/main" val="1655191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6400A73B-04DA-A4EB-FDEC-D0048E70FAFC}"/>
              </a:ext>
            </a:extLst>
          </p:cNvPr>
          <p:cNvPicPr>
            <a:picLocks noChangeAspect="1"/>
          </p:cNvPicPr>
          <p:nvPr/>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27950518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7FCD1C-7862-496A-A2A8-87667046DF9B}"/>
              </a:ext>
            </a:extLst>
          </p:cNvPr>
          <p:cNvSpPr>
            <a:spLocks noGrp="1"/>
          </p:cNvSpPr>
          <p:nvPr>
            <p:ph type="body" sz="quarter" idx="10"/>
          </p:nvPr>
        </p:nvSpPr>
        <p:spPr/>
        <p:txBody>
          <a:bodyPr lIns="91440" tIns="45720" rIns="91440" bIns="45720" anchor="t"/>
          <a:lstStyle/>
          <a:p>
            <a:r>
              <a:rPr lang="en-GB" dirty="0">
                <a:latin typeface="Arial"/>
                <a:cs typeface="Arial"/>
              </a:rPr>
              <a:t>ePortfolio Workshop MED24</a:t>
            </a:r>
            <a:endParaRPr lang="en-GB" dirty="0"/>
          </a:p>
        </p:txBody>
      </p:sp>
      <p:sp>
        <p:nvSpPr>
          <p:cNvPr id="4" name="Text Placeholder 3">
            <a:extLst>
              <a:ext uri="{FF2B5EF4-FFF2-40B4-BE49-F238E27FC236}">
                <a16:creationId xmlns:a16="http://schemas.microsoft.com/office/drawing/2014/main" id="{B3F960CE-77D2-E9FB-ED90-B4FB71894A50}"/>
              </a:ext>
            </a:extLst>
          </p:cNvPr>
          <p:cNvSpPr>
            <a:spLocks noGrp="1"/>
          </p:cNvSpPr>
          <p:nvPr>
            <p:ph type="body" sz="quarter" idx="11"/>
          </p:nvPr>
        </p:nvSpPr>
        <p:spPr/>
        <p:txBody>
          <a:bodyPr/>
          <a:lstStyle/>
          <a:p>
            <a:r>
              <a:rPr lang="en-GB" dirty="0"/>
              <a:t>Dr Sarah Plimmer</a:t>
            </a:r>
          </a:p>
          <a:p>
            <a:r>
              <a:rPr lang="en-GB" dirty="0"/>
              <a:t>Interim Portfolio Lead</a:t>
            </a:r>
          </a:p>
          <a:p>
            <a:r>
              <a:rPr lang="en-GB" dirty="0"/>
              <a:t>17</a:t>
            </a:r>
            <a:r>
              <a:rPr lang="en-GB" baseline="30000" dirty="0"/>
              <a:t>th</a:t>
            </a:r>
            <a:r>
              <a:rPr lang="en-GB" dirty="0"/>
              <a:t> June 2025</a:t>
            </a:r>
          </a:p>
        </p:txBody>
      </p:sp>
    </p:spTree>
    <p:extLst>
      <p:ext uri="{BB962C8B-B14F-4D97-AF65-F5344CB8AC3E}">
        <p14:creationId xmlns:p14="http://schemas.microsoft.com/office/powerpoint/2010/main" val="56617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F918-0E5E-84AC-EDD7-0821DB35EDD9}"/>
              </a:ext>
            </a:extLst>
          </p:cNvPr>
          <p:cNvSpPr>
            <a:spLocks noGrp="1"/>
          </p:cNvSpPr>
          <p:nvPr>
            <p:ph type="title"/>
          </p:nvPr>
        </p:nvSpPr>
        <p:spPr/>
        <p:txBody>
          <a:bodyPr/>
          <a:lstStyle/>
          <a:p>
            <a:r>
              <a:rPr lang="en-GB" dirty="0"/>
              <a:t>ARPP2</a:t>
            </a:r>
          </a:p>
        </p:txBody>
      </p:sp>
      <p:sp>
        <p:nvSpPr>
          <p:cNvPr id="3" name="Content Placeholder 2">
            <a:extLst>
              <a:ext uri="{FF2B5EF4-FFF2-40B4-BE49-F238E27FC236}">
                <a16:creationId xmlns:a16="http://schemas.microsoft.com/office/drawing/2014/main" id="{0D4A83A0-6DDF-91C7-CE3E-5EC7D09417D7}"/>
              </a:ext>
            </a:extLst>
          </p:cNvPr>
          <p:cNvSpPr>
            <a:spLocks noGrp="1"/>
          </p:cNvSpPr>
          <p:nvPr>
            <p:ph idx="11"/>
          </p:nvPr>
        </p:nvSpPr>
        <p:spPr/>
        <p:txBody>
          <a:bodyPr/>
          <a:lstStyle/>
          <a:p>
            <a:pPr marL="342900" indent="-342900">
              <a:buFont typeface="Arial" panose="020B0604020202020204" pitchFamily="34" charset="0"/>
              <a:buChar char="•"/>
            </a:pPr>
            <a:r>
              <a:rPr lang="en-GB" dirty="0"/>
              <a:t>Provisional submission date: </a:t>
            </a:r>
            <a:r>
              <a:rPr lang="en-GB" b="1" dirty="0"/>
              <a:t>23:59 19</a:t>
            </a:r>
            <a:r>
              <a:rPr lang="en-GB" b="1" baseline="30000" dirty="0"/>
              <a:t>th</a:t>
            </a:r>
            <a:r>
              <a:rPr lang="en-GB" b="1" dirty="0"/>
              <a:t> October</a:t>
            </a:r>
          </a:p>
          <a:p>
            <a:endParaRPr lang="en-GB" b="1" dirty="0"/>
          </a:p>
          <a:p>
            <a:pPr marL="342900" indent="-342900">
              <a:buFont typeface="Arial" panose="020B0604020202020204" pitchFamily="34" charset="0"/>
              <a:buChar char="•"/>
            </a:pPr>
            <a:r>
              <a:rPr lang="en-GB" dirty="0"/>
              <a:t>ARPP2 results will be released on Examsoft</a:t>
            </a:r>
          </a:p>
          <a:p>
            <a:endParaRPr lang="en-GB" dirty="0"/>
          </a:p>
          <a:p>
            <a:pPr marL="342900" indent="-342900">
              <a:buFont typeface="Arial" panose="020B0604020202020204" pitchFamily="34" charset="0"/>
              <a:buChar char="•"/>
            </a:pPr>
            <a:r>
              <a:rPr lang="en-GB" dirty="0"/>
              <a:t>Remember ARPP2 is a </a:t>
            </a:r>
            <a:r>
              <a:rPr lang="en-GB" b="1" dirty="0"/>
              <a:t>formative process!</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dirty="0"/>
              <a:t>If  you have not met the minimum requirements, you will receive an email from the ePortfolio team, outlining what is missing and suggested “remediations” to bring your portfolio up to the expected standard</a:t>
            </a:r>
          </a:p>
          <a:p>
            <a:pPr lvl="1"/>
            <a:endParaRPr lang="en-GB" dirty="0"/>
          </a:p>
        </p:txBody>
      </p:sp>
    </p:spTree>
    <p:extLst>
      <p:ext uri="{BB962C8B-B14F-4D97-AF65-F5344CB8AC3E}">
        <p14:creationId xmlns:p14="http://schemas.microsoft.com/office/powerpoint/2010/main" val="156316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9FAA-9970-4594-6EF2-237FABA2D1D1}"/>
              </a:ext>
            </a:extLst>
          </p:cNvPr>
          <p:cNvSpPr>
            <a:spLocks noGrp="1"/>
          </p:cNvSpPr>
          <p:nvPr>
            <p:ph type="title"/>
          </p:nvPr>
        </p:nvSpPr>
        <p:spPr/>
        <p:txBody>
          <a:bodyPr/>
          <a:lstStyle/>
          <a:p>
            <a:r>
              <a:rPr lang="en-GB" dirty="0"/>
              <a:t>Minimum Expectations for ARPP2</a:t>
            </a:r>
          </a:p>
        </p:txBody>
      </p:sp>
      <p:sp>
        <p:nvSpPr>
          <p:cNvPr id="6" name="TextBox 5">
            <a:extLst>
              <a:ext uri="{FF2B5EF4-FFF2-40B4-BE49-F238E27FC236}">
                <a16:creationId xmlns:a16="http://schemas.microsoft.com/office/drawing/2014/main" id="{59087989-98A6-0CA7-DA7B-4F88EDC3175D}"/>
              </a:ext>
            </a:extLst>
          </p:cNvPr>
          <p:cNvSpPr txBox="1"/>
          <p:nvPr/>
        </p:nvSpPr>
        <p:spPr>
          <a:xfrm>
            <a:off x="7881938" y="6356444"/>
            <a:ext cx="5257800" cy="369332"/>
          </a:xfrm>
          <a:prstGeom prst="rect">
            <a:avLst/>
          </a:prstGeom>
          <a:noFill/>
        </p:spPr>
        <p:txBody>
          <a:bodyPr wrap="square" rtlCol="0">
            <a:spAutoFit/>
          </a:bodyPr>
          <a:lstStyle/>
          <a:p>
            <a:r>
              <a:rPr lang="en-GB" dirty="0"/>
              <a:t>Available on SharePoint and Moodle</a:t>
            </a:r>
          </a:p>
        </p:txBody>
      </p:sp>
      <p:sp>
        <p:nvSpPr>
          <p:cNvPr id="11" name="TextBox 10">
            <a:extLst>
              <a:ext uri="{FF2B5EF4-FFF2-40B4-BE49-F238E27FC236}">
                <a16:creationId xmlns:a16="http://schemas.microsoft.com/office/drawing/2014/main" id="{FD58404E-CCFC-C9AF-1416-5A968E5F2F55}"/>
              </a:ext>
            </a:extLst>
          </p:cNvPr>
          <p:cNvSpPr txBox="1"/>
          <p:nvPr/>
        </p:nvSpPr>
        <p:spPr>
          <a:xfrm>
            <a:off x="565868" y="2678760"/>
            <a:ext cx="1971682" cy="646331"/>
          </a:xfrm>
          <a:prstGeom prst="rect">
            <a:avLst/>
          </a:prstGeom>
          <a:noFill/>
        </p:spPr>
        <p:txBody>
          <a:bodyPr wrap="square" rtlCol="0">
            <a:spAutoFit/>
          </a:bodyPr>
          <a:lstStyle/>
          <a:p>
            <a:r>
              <a:rPr lang="en-GB" dirty="0"/>
              <a:t>Hyperlinks to SharePoint</a:t>
            </a:r>
          </a:p>
        </p:txBody>
      </p:sp>
      <p:pic>
        <p:nvPicPr>
          <p:cNvPr id="9" name="Picture 8">
            <a:extLst>
              <a:ext uri="{FF2B5EF4-FFF2-40B4-BE49-F238E27FC236}">
                <a16:creationId xmlns:a16="http://schemas.microsoft.com/office/drawing/2014/main" id="{EEC0555D-ECE3-6D49-6A11-27293E125081}"/>
              </a:ext>
            </a:extLst>
          </p:cNvPr>
          <p:cNvPicPr>
            <a:picLocks noChangeAspect="1"/>
          </p:cNvPicPr>
          <p:nvPr/>
        </p:nvPicPr>
        <p:blipFill>
          <a:blip r:embed="rId2"/>
          <a:stretch>
            <a:fillRect/>
          </a:stretch>
        </p:blipFill>
        <p:spPr>
          <a:xfrm>
            <a:off x="2466109" y="1775636"/>
            <a:ext cx="6721294" cy="4113719"/>
          </a:xfrm>
          <a:prstGeom prst="rect">
            <a:avLst/>
          </a:prstGeom>
        </p:spPr>
      </p:pic>
      <p:cxnSp>
        <p:nvCxnSpPr>
          <p:cNvPr id="10" name="Straight Arrow Connector 9">
            <a:extLst>
              <a:ext uri="{FF2B5EF4-FFF2-40B4-BE49-F238E27FC236}">
                <a16:creationId xmlns:a16="http://schemas.microsoft.com/office/drawing/2014/main" id="{F34AE526-DB4F-CC5A-3616-26E1DECBC134}"/>
              </a:ext>
            </a:extLst>
          </p:cNvPr>
          <p:cNvCxnSpPr>
            <a:cxnSpLocks/>
          </p:cNvCxnSpPr>
          <p:nvPr/>
        </p:nvCxnSpPr>
        <p:spPr>
          <a:xfrm>
            <a:off x="1551709" y="3325091"/>
            <a:ext cx="1205779" cy="2078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77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0CD6-292F-14D7-B262-77E8AE8185C9}"/>
              </a:ext>
            </a:extLst>
          </p:cNvPr>
          <p:cNvSpPr>
            <a:spLocks noGrp="1"/>
          </p:cNvSpPr>
          <p:nvPr>
            <p:ph type="title"/>
          </p:nvPr>
        </p:nvSpPr>
        <p:spPr/>
        <p:txBody>
          <a:bodyPr/>
          <a:lstStyle/>
          <a:p>
            <a:r>
              <a:rPr lang="en-GB" dirty="0"/>
              <a:t>Professional Photo</a:t>
            </a:r>
          </a:p>
        </p:txBody>
      </p:sp>
      <p:pic>
        <p:nvPicPr>
          <p:cNvPr id="1026" name="Picture 2" descr="Professional Headshot Posing Tips">
            <a:extLst>
              <a:ext uri="{FF2B5EF4-FFF2-40B4-BE49-F238E27FC236}">
                <a16:creationId xmlns:a16="http://schemas.microsoft.com/office/drawing/2014/main" id="{11DCDF00-F6AD-78DD-32D1-D1837365A194}"/>
              </a:ext>
            </a:extLst>
          </p:cNvPr>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7308850" y="2394744"/>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 Thousand Unprofessional Royalty-Free Images, Stock Photos ...">
            <a:extLst>
              <a:ext uri="{FF2B5EF4-FFF2-40B4-BE49-F238E27FC236}">
                <a16:creationId xmlns:a16="http://schemas.microsoft.com/office/drawing/2014/main" id="{CC93E9DE-C028-5B45-8B05-037C46F2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2538413"/>
            <a:ext cx="3733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quot;Not Allowed&quot; Symbol 3">
            <a:extLst>
              <a:ext uri="{FF2B5EF4-FFF2-40B4-BE49-F238E27FC236}">
                <a16:creationId xmlns:a16="http://schemas.microsoft.com/office/drawing/2014/main" id="{EACB0771-C695-603B-F51A-48D666B193BB}"/>
              </a:ext>
            </a:extLst>
          </p:cNvPr>
          <p:cNvSpPr/>
          <p:nvPr/>
        </p:nvSpPr>
        <p:spPr>
          <a:xfrm>
            <a:off x="1948944" y="2202007"/>
            <a:ext cx="4065011" cy="3339811"/>
          </a:xfrm>
          <a:prstGeom prst="noSmoking">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Smiley Face 4">
            <a:extLst>
              <a:ext uri="{FF2B5EF4-FFF2-40B4-BE49-F238E27FC236}">
                <a16:creationId xmlns:a16="http://schemas.microsoft.com/office/drawing/2014/main" id="{F0023015-F568-C037-8D14-6DC0E802BEEC}"/>
              </a:ext>
            </a:extLst>
          </p:cNvPr>
          <p:cNvSpPr/>
          <p:nvPr/>
        </p:nvSpPr>
        <p:spPr>
          <a:xfrm>
            <a:off x="9393237" y="2673927"/>
            <a:ext cx="1743075" cy="1884218"/>
          </a:xfrm>
          <a:prstGeom prst="smileyFac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7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CBAF17-2C26-8A4D-A5E6-3FBBAE8D0D5F}"/>
              </a:ext>
            </a:extLst>
          </p:cNvPr>
          <p:cNvSpPr>
            <a:spLocks noGrp="1"/>
          </p:cNvSpPr>
          <p:nvPr>
            <p:ph type="title"/>
          </p:nvPr>
        </p:nvSpPr>
        <p:spPr>
          <a:xfrm>
            <a:off x="838200" y="556511"/>
            <a:ext cx="3932237" cy="1325563"/>
          </a:xfrm>
        </p:spPr>
        <p:txBody>
          <a:bodyPr>
            <a:normAutofit/>
          </a:bodyPr>
          <a:lstStyle/>
          <a:p>
            <a:r>
              <a:rPr lang="en-GB" dirty="0"/>
              <a:t>ePortfolio Declaration</a:t>
            </a:r>
          </a:p>
        </p:txBody>
      </p:sp>
      <p:pic>
        <p:nvPicPr>
          <p:cNvPr id="8" name="Picture Placeholder 7" descr="A screenshot of a computer&#10;&#10;AI-generated content may be incorrect.">
            <a:extLst>
              <a:ext uri="{FF2B5EF4-FFF2-40B4-BE49-F238E27FC236}">
                <a16:creationId xmlns:a16="http://schemas.microsoft.com/office/drawing/2014/main" id="{D994C287-B589-2B68-ACBC-899E4E0B6431}"/>
              </a:ext>
            </a:extLst>
          </p:cNvPr>
          <p:cNvPicPr>
            <a:picLocks noGrp="1" noChangeAspect="1"/>
          </p:cNvPicPr>
          <p:nvPr>
            <p:ph type="pic" idx="1"/>
          </p:nvPr>
        </p:nvPicPr>
        <p:blipFill>
          <a:blip r:embed="rId2"/>
          <a:stretch/>
        </p:blipFill>
        <p:spPr>
          <a:xfrm>
            <a:off x="5487988" y="353432"/>
            <a:ext cx="5865812" cy="2478306"/>
          </a:xfrm>
          <a:prstGeom prst="rect">
            <a:avLst/>
          </a:prstGeom>
          <a:noFill/>
        </p:spPr>
      </p:pic>
      <p:sp>
        <p:nvSpPr>
          <p:cNvPr id="6" name="Text Placeholder 5">
            <a:extLst>
              <a:ext uri="{FF2B5EF4-FFF2-40B4-BE49-F238E27FC236}">
                <a16:creationId xmlns:a16="http://schemas.microsoft.com/office/drawing/2014/main" id="{6732937B-2EC3-237F-ACE6-0CE30391F44D}"/>
              </a:ext>
            </a:extLst>
          </p:cNvPr>
          <p:cNvSpPr>
            <a:spLocks noGrp="1"/>
          </p:cNvSpPr>
          <p:nvPr>
            <p:ph type="body" sz="half" idx="2"/>
          </p:nvPr>
        </p:nvSpPr>
        <p:spPr>
          <a:xfrm>
            <a:off x="838200" y="2216741"/>
            <a:ext cx="3932237" cy="3652246"/>
          </a:xfrm>
        </p:spPr>
        <p:txBody>
          <a:bodyPr>
            <a:normAutofit/>
          </a:bodyPr>
          <a:lstStyle/>
          <a:p>
            <a:pPr marL="342900" indent="-342900">
              <a:buFont typeface="Arial" panose="020B0604020202020204" pitchFamily="34" charset="0"/>
              <a:buChar char="•"/>
            </a:pPr>
            <a:r>
              <a:rPr lang="en-GB" b="0" dirty="0"/>
              <a:t>Term 4</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Sign yourself and ask personal tutor to sign</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Remember to add one for each new PT if they should change</a:t>
            </a:r>
          </a:p>
        </p:txBody>
      </p:sp>
      <p:sp>
        <p:nvSpPr>
          <p:cNvPr id="9" name="Oval 8">
            <a:extLst>
              <a:ext uri="{FF2B5EF4-FFF2-40B4-BE49-F238E27FC236}">
                <a16:creationId xmlns:a16="http://schemas.microsoft.com/office/drawing/2014/main" id="{CFC99B33-E6D2-012A-5FDF-65F55904D274}"/>
              </a:ext>
            </a:extLst>
          </p:cNvPr>
          <p:cNvSpPr/>
          <p:nvPr/>
        </p:nvSpPr>
        <p:spPr>
          <a:xfrm>
            <a:off x="7339011" y="1471357"/>
            <a:ext cx="1551709" cy="24245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E5A31FF-301C-CF4B-B9A4-1D18BF99C47E}"/>
              </a:ext>
            </a:extLst>
          </p:cNvPr>
          <p:cNvPicPr>
            <a:picLocks noChangeAspect="1"/>
          </p:cNvPicPr>
          <p:nvPr/>
        </p:nvPicPr>
        <p:blipFill>
          <a:blip r:embed="rId3"/>
          <a:stretch>
            <a:fillRect/>
          </a:stretch>
        </p:blipFill>
        <p:spPr>
          <a:xfrm>
            <a:off x="5230676" y="3949663"/>
            <a:ext cx="6380436" cy="1768510"/>
          </a:xfrm>
          <a:prstGeom prst="rect">
            <a:avLst/>
          </a:prstGeom>
        </p:spPr>
      </p:pic>
      <p:sp>
        <p:nvSpPr>
          <p:cNvPr id="12" name="Oval 11">
            <a:extLst>
              <a:ext uri="{FF2B5EF4-FFF2-40B4-BE49-F238E27FC236}">
                <a16:creationId xmlns:a16="http://schemas.microsoft.com/office/drawing/2014/main" id="{4AE0B238-EBB0-556C-E57C-A36BF4175B9D}"/>
              </a:ext>
            </a:extLst>
          </p:cNvPr>
          <p:cNvSpPr/>
          <p:nvPr/>
        </p:nvSpPr>
        <p:spPr>
          <a:xfrm>
            <a:off x="6305549" y="4229101"/>
            <a:ext cx="3081339" cy="3286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355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62B4-628F-02DB-CD27-6075A846BBB7}"/>
              </a:ext>
            </a:extLst>
          </p:cNvPr>
          <p:cNvSpPr>
            <a:spLocks noGrp="1"/>
          </p:cNvSpPr>
          <p:nvPr>
            <p:ph type="title"/>
          </p:nvPr>
        </p:nvSpPr>
        <p:spPr>
          <a:xfrm>
            <a:off x="838200" y="556511"/>
            <a:ext cx="3932237" cy="1325563"/>
          </a:xfrm>
        </p:spPr>
        <p:txBody>
          <a:bodyPr>
            <a:normAutofit/>
          </a:bodyPr>
          <a:lstStyle/>
          <a:p>
            <a:r>
              <a:rPr lang="en-GB" dirty="0"/>
              <a:t>General Reflections</a:t>
            </a:r>
          </a:p>
        </p:txBody>
      </p:sp>
      <p:pic>
        <p:nvPicPr>
          <p:cNvPr id="9" name="Picture Placeholder 8" descr="A screenshot of a computer&#10;&#10;AI-generated content may be incorrect.">
            <a:extLst>
              <a:ext uri="{FF2B5EF4-FFF2-40B4-BE49-F238E27FC236}">
                <a16:creationId xmlns:a16="http://schemas.microsoft.com/office/drawing/2014/main" id="{79D027D3-C7F7-1865-2F05-A6621D7B944F}"/>
              </a:ext>
            </a:extLst>
          </p:cNvPr>
          <p:cNvPicPr>
            <a:picLocks noGrp="1" noChangeAspect="1"/>
          </p:cNvPicPr>
          <p:nvPr>
            <p:ph type="pic" idx="1"/>
          </p:nvPr>
        </p:nvPicPr>
        <p:blipFill>
          <a:blip r:embed="rId2"/>
          <a:stretch/>
        </p:blipFill>
        <p:spPr>
          <a:xfrm>
            <a:off x="5555672" y="2312149"/>
            <a:ext cx="5865812" cy="2360989"/>
          </a:xfrm>
          <a:prstGeom prst="rect">
            <a:avLst/>
          </a:prstGeom>
          <a:noFill/>
        </p:spPr>
      </p:pic>
      <p:sp>
        <p:nvSpPr>
          <p:cNvPr id="5" name="Text Placeholder 4">
            <a:extLst>
              <a:ext uri="{FF2B5EF4-FFF2-40B4-BE49-F238E27FC236}">
                <a16:creationId xmlns:a16="http://schemas.microsoft.com/office/drawing/2014/main" id="{F4FCEEF6-4B8A-CAA2-1C90-C08C93AA56D9}"/>
              </a:ext>
            </a:extLst>
          </p:cNvPr>
          <p:cNvSpPr>
            <a:spLocks noGrp="1"/>
          </p:cNvSpPr>
          <p:nvPr>
            <p:ph type="body" sz="half" idx="2"/>
          </p:nvPr>
        </p:nvSpPr>
        <p:spPr>
          <a:xfrm>
            <a:off x="838200" y="2216741"/>
            <a:ext cx="3932237" cy="3652246"/>
          </a:xfrm>
        </p:spPr>
        <p:txBody>
          <a:bodyPr>
            <a:normAutofit/>
          </a:bodyPr>
          <a:lstStyle/>
          <a:p>
            <a:pPr marL="342900" indent="-342900">
              <a:buFont typeface="Arial" panose="020B0604020202020204" pitchFamily="34" charset="0"/>
              <a:buChar char="•"/>
            </a:pPr>
            <a:r>
              <a:rPr lang="en-GB" b="0" dirty="0"/>
              <a:t>At least 3 per term</a:t>
            </a:r>
          </a:p>
          <a:p>
            <a:endParaRPr lang="en-GB" b="0" dirty="0"/>
          </a:p>
          <a:p>
            <a:pPr marL="342900" indent="-342900">
              <a:buFont typeface="Arial" panose="020B0604020202020204" pitchFamily="34" charset="0"/>
              <a:buChar char="•"/>
            </a:pPr>
            <a:r>
              <a:rPr lang="en-GB" b="0" dirty="0"/>
              <a:t>6 expected by ARPP2</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3 must be on CSFC or CSFC MH sessions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9 expected by end of year</a:t>
            </a:r>
          </a:p>
        </p:txBody>
      </p:sp>
      <p:sp>
        <p:nvSpPr>
          <p:cNvPr id="10" name="Oval 9">
            <a:extLst>
              <a:ext uri="{FF2B5EF4-FFF2-40B4-BE49-F238E27FC236}">
                <a16:creationId xmlns:a16="http://schemas.microsoft.com/office/drawing/2014/main" id="{665D3243-F5B0-8DB5-057B-4D70DB00BAFA}"/>
              </a:ext>
            </a:extLst>
          </p:cNvPr>
          <p:cNvSpPr/>
          <p:nvPr/>
        </p:nvSpPr>
        <p:spPr>
          <a:xfrm>
            <a:off x="7588033" y="3384838"/>
            <a:ext cx="1801091" cy="2156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778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90F1E36-3F98-B938-413C-7BCD5140AB86}"/>
              </a:ext>
            </a:extLst>
          </p:cNvPr>
          <p:cNvSpPr>
            <a:spLocks noGrp="1"/>
          </p:cNvSpPr>
          <p:nvPr>
            <p:ph type="title"/>
          </p:nvPr>
        </p:nvSpPr>
        <p:spPr>
          <a:xfrm>
            <a:off x="838200" y="682016"/>
            <a:ext cx="10515600" cy="626831"/>
          </a:xfrm>
        </p:spPr>
        <p:txBody>
          <a:bodyPr/>
          <a:lstStyle/>
          <a:p>
            <a:r>
              <a:rPr lang="en-US" dirty="0"/>
              <a:t>Tips for Reflection</a:t>
            </a:r>
          </a:p>
        </p:txBody>
      </p:sp>
      <p:sp>
        <p:nvSpPr>
          <p:cNvPr id="11" name="Content Placeholder 2">
            <a:extLst>
              <a:ext uri="{FF2B5EF4-FFF2-40B4-BE49-F238E27FC236}">
                <a16:creationId xmlns:a16="http://schemas.microsoft.com/office/drawing/2014/main" id="{B29783E6-BF05-D332-CAE4-07DB56171A3D}"/>
              </a:ext>
            </a:extLst>
          </p:cNvPr>
          <p:cNvSpPr>
            <a:spLocks noGrp="1"/>
          </p:cNvSpPr>
          <p:nvPr>
            <p:ph idx="11"/>
          </p:nvPr>
        </p:nvSpPr>
        <p:spPr>
          <a:xfrm>
            <a:off x="838198" y="1775637"/>
            <a:ext cx="10854791" cy="4113719"/>
          </a:xfrm>
        </p:spPr>
        <p:txBody>
          <a:bodyPr/>
          <a:lstStyle/>
          <a:p>
            <a:pPr marL="342900" indent="-342900">
              <a:buFont typeface="Arial" panose="020B0604020202020204" pitchFamily="34" charset="0"/>
              <a:buChar char="•"/>
            </a:pPr>
            <a:r>
              <a:rPr lang="en-US" dirty="0"/>
              <a:t>Use a framework (What? So What? Now What?)</a:t>
            </a:r>
          </a:p>
          <a:p>
            <a:endParaRPr lang="en-US" dirty="0"/>
          </a:p>
          <a:p>
            <a:pPr marL="342900" indent="-342900">
              <a:buFont typeface="Arial" panose="020B0604020202020204" pitchFamily="34" charset="0"/>
              <a:buChar char="•"/>
            </a:pPr>
            <a:r>
              <a:rPr lang="en-US" dirty="0"/>
              <a:t>Reflect on learning experiences that have impacted you. 		</a:t>
            </a:r>
          </a:p>
          <a:p>
            <a:pPr marL="800100" lvl="1" indent="-342900">
              <a:buFont typeface="Arial" panose="020B0604020202020204" pitchFamily="34" charset="0"/>
              <a:buChar char="•"/>
            </a:pPr>
            <a:r>
              <a:rPr lang="en-US" sz="2000" dirty="0"/>
              <a:t>Depth of reflection important – “I thought…” “I felt…..</a:t>
            </a:r>
          </a:p>
          <a:p>
            <a:pPr marL="800100" lvl="1" indent="-342900">
              <a:buFont typeface="Arial" panose="020B0604020202020204" pitchFamily="34" charset="0"/>
              <a:buChar char="•"/>
            </a:pPr>
            <a:r>
              <a:rPr lang="en-US" sz="2000" dirty="0"/>
              <a:t>Consider situation from other perspectives also increases reflection depth</a:t>
            </a:r>
          </a:p>
          <a:p>
            <a:endParaRPr lang="en-US" dirty="0"/>
          </a:p>
          <a:p>
            <a:pPr marL="342900" indent="-342900">
              <a:buFont typeface="Arial" panose="020B0604020202020204" pitchFamily="34" charset="0"/>
              <a:buChar char="•"/>
            </a:pPr>
            <a:r>
              <a:rPr lang="en-US" dirty="0"/>
              <a:t>Create SMART learning plans from reflections (which can be added to your PDP)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Reflections must be anonymised from ANY INFORMATION that could identify persons involved.</a:t>
            </a:r>
          </a:p>
          <a:p>
            <a:endParaRPr lang="en-US" dirty="0"/>
          </a:p>
        </p:txBody>
      </p:sp>
    </p:spTree>
    <p:extLst>
      <p:ext uri="{BB962C8B-B14F-4D97-AF65-F5344CB8AC3E}">
        <p14:creationId xmlns:p14="http://schemas.microsoft.com/office/powerpoint/2010/main" val="417057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6EA1-3662-74CB-BF43-6B65BC525586}"/>
              </a:ext>
            </a:extLst>
          </p:cNvPr>
          <p:cNvSpPr>
            <a:spLocks noGrp="1"/>
          </p:cNvSpPr>
          <p:nvPr>
            <p:ph type="title"/>
          </p:nvPr>
        </p:nvSpPr>
        <p:spPr/>
        <p:txBody>
          <a:bodyPr/>
          <a:lstStyle/>
          <a:p>
            <a:r>
              <a:rPr lang="en-GB" dirty="0"/>
              <a:t>CSFC Tutor Feedback </a:t>
            </a:r>
          </a:p>
        </p:txBody>
      </p:sp>
      <p:sp>
        <p:nvSpPr>
          <p:cNvPr id="3" name="Content Placeholder 2">
            <a:extLst>
              <a:ext uri="{FF2B5EF4-FFF2-40B4-BE49-F238E27FC236}">
                <a16:creationId xmlns:a16="http://schemas.microsoft.com/office/drawing/2014/main" id="{ED5555F3-FF43-FA6D-68BC-89C4799AA0EF}"/>
              </a:ext>
            </a:extLst>
          </p:cNvPr>
          <p:cNvSpPr>
            <a:spLocks noGrp="1"/>
          </p:cNvSpPr>
          <p:nvPr>
            <p:ph idx="11"/>
          </p:nvPr>
        </p:nvSpPr>
        <p:spPr/>
        <p:txBody>
          <a:bodyPr/>
          <a:lstStyle/>
          <a:p>
            <a:pPr marL="342900" indent="-342900">
              <a:buFont typeface="Arial" panose="020B0604020202020204" pitchFamily="34" charset="0"/>
              <a:buChar char="•"/>
            </a:pPr>
            <a:r>
              <a:rPr lang="en-GB" dirty="0"/>
              <a:t>Can be from a CE, GP or hospital tutor within a standard CSFC session</a:t>
            </a:r>
          </a:p>
          <a:p>
            <a:endParaRPr lang="en-GB" dirty="0"/>
          </a:p>
          <a:p>
            <a:pPr marL="342900" indent="-342900">
              <a:buFont typeface="Arial" panose="020B0604020202020204" pitchFamily="34" charset="0"/>
              <a:buChar char="•"/>
            </a:pPr>
            <a:r>
              <a:rPr lang="en-GB" dirty="0"/>
              <a:t>Based on an instance where a tutor/CE has observed you undertaking a history or examination, so that they can provide feedback on how to improve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Minimum expectation for ARPP2: </a:t>
            </a:r>
            <a:r>
              <a:rPr lang="en-GB" b="1" dirty="0">
                <a:solidFill>
                  <a:schemeClr val="accent2">
                    <a:lumMod val="75000"/>
                  </a:schemeClr>
                </a:solidFill>
              </a:rPr>
              <a:t>2 completed forms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 to add to ePortfolio</a:t>
            </a:r>
          </a:p>
          <a:p>
            <a:pPr marL="800100" lvl="1" indent="-342900">
              <a:buFont typeface="Arial" panose="020B0604020202020204" pitchFamily="34" charset="0"/>
              <a:buChar char="•"/>
            </a:pPr>
            <a:r>
              <a:rPr lang="en-GB" sz="2000" dirty="0"/>
              <a:t>Forms -&gt; Supervisions/Meetings +Create Form = CSFC Clinical Tutor Feedback </a:t>
            </a:r>
          </a:p>
          <a:p>
            <a:pPr marL="800100" lvl="1" indent="-342900">
              <a:buFont typeface="Arial" panose="020B0604020202020204" pitchFamily="34" charset="0"/>
              <a:buChar char="•"/>
            </a:pPr>
            <a:r>
              <a:rPr lang="en-GB" sz="2000" dirty="0"/>
              <a:t>Create Ticket </a:t>
            </a:r>
          </a:p>
          <a:p>
            <a:pPr marL="800100" lvl="1" indent="-342900">
              <a:buFont typeface="Arial" panose="020B0604020202020204" pitchFamily="34" charset="0"/>
              <a:buChar char="•"/>
            </a:pPr>
            <a:r>
              <a:rPr lang="en-GB" sz="2000" dirty="0"/>
              <a:t>Add recipients’ email</a:t>
            </a:r>
          </a:p>
          <a:p>
            <a:pPr marL="342900" indent="-342900">
              <a:buFont typeface="Arial" panose="020B0604020202020204" pitchFamily="34" charset="0"/>
              <a:buChar char="•"/>
            </a:pPr>
            <a:endParaRPr lang="en-GB" sz="1600" dirty="0"/>
          </a:p>
          <a:p>
            <a:endParaRPr lang="en-GB" sz="1600" dirty="0"/>
          </a:p>
        </p:txBody>
      </p:sp>
    </p:spTree>
    <p:extLst>
      <p:ext uri="{BB962C8B-B14F-4D97-AF65-F5344CB8AC3E}">
        <p14:creationId xmlns:p14="http://schemas.microsoft.com/office/powerpoint/2010/main" val="376045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5463-65CB-75DC-A0A5-6F97E0EB8962}"/>
              </a:ext>
            </a:extLst>
          </p:cNvPr>
          <p:cNvSpPr>
            <a:spLocks noGrp="1"/>
          </p:cNvSpPr>
          <p:nvPr>
            <p:ph type="title"/>
          </p:nvPr>
        </p:nvSpPr>
        <p:spPr/>
        <p:txBody>
          <a:bodyPr/>
          <a:lstStyle/>
          <a:p>
            <a:r>
              <a:rPr lang="en-GB" dirty="0"/>
              <a:t>CSFC Hospital Case</a:t>
            </a:r>
          </a:p>
        </p:txBody>
      </p:sp>
      <p:sp>
        <p:nvSpPr>
          <p:cNvPr id="3" name="Content Placeholder 2">
            <a:extLst>
              <a:ext uri="{FF2B5EF4-FFF2-40B4-BE49-F238E27FC236}">
                <a16:creationId xmlns:a16="http://schemas.microsoft.com/office/drawing/2014/main" id="{06909A5F-79D4-1D32-E989-9BC80071DB33}"/>
              </a:ext>
            </a:extLst>
          </p:cNvPr>
          <p:cNvSpPr>
            <a:spLocks noGrp="1"/>
          </p:cNvSpPr>
          <p:nvPr>
            <p:ph idx="11"/>
          </p:nvPr>
        </p:nvSpPr>
        <p:spPr/>
        <p:txBody>
          <a:bodyPr/>
          <a:lstStyle/>
          <a:p>
            <a:pPr marL="342900" indent="-342900">
              <a:buFont typeface="Arial" panose="020B0604020202020204" pitchFamily="34" charset="0"/>
              <a:buChar char="•"/>
            </a:pPr>
            <a:r>
              <a:rPr lang="en-GB" b="1" dirty="0">
                <a:solidFill>
                  <a:srgbClr val="FF0000"/>
                </a:solidFill>
              </a:rPr>
              <a:t>Recent format change – MINIMUM REQUIREMENT DOC TO BE UPDATED!</a:t>
            </a:r>
          </a:p>
          <a:p>
            <a:endParaRPr lang="en-GB" b="1" dirty="0">
              <a:solidFill>
                <a:srgbClr val="FF0000"/>
              </a:solidFill>
            </a:endParaRPr>
          </a:p>
          <a:p>
            <a:pPr marL="342900" indent="-342900">
              <a:buFont typeface="Arial" panose="020B0604020202020204" pitchFamily="34" charset="0"/>
              <a:buChar char="•"/>
            </a:pPr>
            <a:r>
              <a:rPr lang="en-GB" dirty="0"/>
              <a:t>Formative assessment weeks 9-11 Term 6 CSFC (start thinking about cases now!)</a:t>
            </a:r>
          </a:p>
          <a:p>
            <a:endParaRPr lang="en-GB" dirty="0"/>
          </a:p>
          <a:p>
            <a:pPr marL="342900" indent="-342900">
              <a:buFont typeface="Arial" panose="020B0604020202020204" pitchFamily="34" charset="0"/>
              <a:buChar char="•"/>
            </a:pPr>
            <a:r>
              <a:rPr lang="en-GB" dirty="0"/>
              <a:t>Feedback will be provided via a CSFC Tutor Feedback Form – Select appropriate option (CSFC Hospital Formative Assessment Case)</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solidFill>
                  <a:srgbClr val="FF0000"/>
                </a:solidFill>
              </a:rPr>
              <a:t>Hospital Case CSFC tutor feedback forms will NOT be counted as CSFC tutor forms for ARPP2</a:t>
            </a:r>
          </a:p>
        </p:txBody>
      </p:sp>
    </p:spTree>
    <p:extLst>
      <p:ext uri="{BB962C8B-B14F-4D97-AF65-F5344CB8AC3E}">
        <p14:creationId xmlns:p14="http://schemas.microsoft.com/office/powerpoint/2010/main" val="300878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D0C-F664-5C44-1559-CC4F439D1740}"/>
              </a:ext>
            </a:extLst>
          </p:cNvPr>
          <p:cNvSpPr>
            <a:spLocks noGrp="1"/>
          </p:cNvSpPr>
          <p:nvPr>
            <p:ph type="title"/>
          </p:nvPr>
        </p:nvSpPr>
        <p:spPr>
          <a:xfrm>
            <a:off x="838200" y="556511"/>
            <a:ext cx="3932237" cy="1325563"/>
          </a:xfrm>
        </p:spPr>
        <p:txBody>
          <a:bodyPr>
            <a:normAutofit/>
          </a:bodyPr>
          <a:lstStyle/>
          <a:p>
            <a:r>
              <a:rPr lang="en-GB" sz="2800"/>
              <a:t>Personal Development Review</a:t>
            </a:r>
          </a:p>
        </p:txBody>
      </p:sp>
      <p:pic>
        <p:nvPicPr>
          <p:cNvPr id="5" name="Content Placeholder 4">
            <a:extLst>
              <a:ext uri="{FF2B5EF4-FFF2-40B4-BE49-F238E27FC236}">
                <a16:creationId xmlns:a16="http://schemas.microsoft.com/office/drawing/2014/main" id="{097DFAD2-B3D5-0BC0-F66F-28426162A897}"/>
              </a:ext>
            </a:extLst>
          </p:cNvPr>
          <p:cNvPicPr>
            <a:picLocks noGrp="1" noChangeAspect="1"/>
          </p:cNvPicPr>
          <p:nvPr>
            <p:ph type="pic" idx="1"/>
          </p:nvPr>
        </p:nvPicPr>
        <p:blipFill>
          <a:blip r:embed="rId3"/>
          <a:stretch/>
        </p:blipFill>
        <p:spPr>
          <a:xfrm>
            <a:off x="5486400" y="2054123"/>
            <a:ext cx="5865812" cy="2844918"/>
          </a:xfrm>
          <a:prstGeom prst="rect">
            <a:avLst/>
          </a:prstGeom>
          <a:noFill/>
        </p:spPr>
      </p:pic>
      <p:sp>
        <p:nvSpPr>
          <p:cNvPr id="7" name="Text Placeholder 6">
            <a:extLst>
              <a:ext uri="{FF2B5EF4-FFF2-40B4-BE49-F238E27FC236}">
                <a16:creationId xmlns:a16="http://schemas.microsoft.com/office/drawing/2014/main" id="{98770597-2550-0BEE-4F50-AE30CA8DC7C1}"/>
              </a:ext>
            </a:extLst>
          </p:cNvPr>
          <p:cNvSpPr>
            <a:spLocks noGrp="1"/>
          </p:cNvSpPr>
          <p:nvPr>
            <p:ph type="body" sz="half" idx="2"/>
          </p:nvPr>
        </p:nvSpPr>
        <p:spPr>
          <a:xfrm>
            <a:off x="838200" y="2216741"/>
            <a:ext cx="3932237" cy="3652246"/>
          </a:xfrm>
        </p:spPr>
        <p:txBody>
          <a:bodyPr>
            <a:normAutofit/>
          </a:bodyPr>
          <a:lstStyle/>
          <a:p>
            <a:pPr marL="342900" indent="-342900">
              <a:buFont typeface="Arial" panose="020B0604020202020204" pitchFamily="34" charset="0"/>
              <a:buChar char="•"/>
            </a:pPr>
            <a:r>
              <a:rPr lang="en-GB" b="0" dirty="0"/>
              <a:t>Start in Term 4 – update throughout the year</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For ARPP all Part 1 sections must have content and Part 5 record at least 2 dates of PT Meetings. </a:t>
            </a:r>
          </a:p>
        </p:txBody>
      </p:sp>
      <p:sp>
        <p:nvSpPr>
          <p:cNvPr id="8" name="Oval 7">
            <a:extLst>
              <a:ext uri="{FF2B5EF4-FFF2-40B4-BE49-F238E27FC236}">
                <a16:creationId xmlns:a16="http://schemas.microsoft.com/office/drawing/2014/main" id="{CEC145D2-9593-2ABB-6AE5-25C513A1EAC3}"/>
              </a:ext>
            </a:extLst>
          </p:cNvPr>
          <p:cNvSpPr/>
          <p:nvPr/>
        </p:nvSpPr>
        <p:spPr>
          <a:xfrm>
            <a:off x="7275802" y="3050165"/>
            <a:ext cx="1773381" cy="18010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067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C9D00-7134-6FCD-9764-29708B5B6869}"/>
              </a:ext>
            </a:extLst>
          </p:cNvPr>
          <p:cNvSpPr>
            <a:spLocks noGrp="1"/>
          </p:cNvSpPr>
          <p:nvPr>
            <p:ph type="title"/>
          </p:nvPr>
        </p:nvSpPr>
        <p:spPr/>
        <p:txBody>
          <a:bodyPr/>
          <a:lstStyle/>
          <a:p>
            <a:r>
              <a:rPr lang="en-GB" dirty="0"/>
              <a:t>Personal Development Plan (PDP)</a:t>
            </a:r>
          </a:p>
        </p:txBody>
      </p:sp>
      <p:sp>
        <p:nvSpPr>
          <p:cNvPr id="6" name="Content Placeholder 5">
            <a:extLst>
              <a:ext uri="{FF2B5EF4-FFF2-40B4-BE49-F238E27FC236}">
                <a16:creationId xmlns:a16="http://schemas.microsoft.com/office/drawing/2014/main" id="{F3A0C049-6673-F10D-0839-25C7E43A3065}"/>
              </a:ext>
            </a:extLst>
          </p:cNvPr>
          <p:cNvSpPr>
            <a:spLocks noGrp="1"/>
          </p:cNvSpPr>
          <p:nvPr>
            <p:ph idx="11"/>
          </p:nvPr>
        </p:nvSpPr>
        <p:spPr/>
        <p:txBody>
          <a:bodyPr/>
          <a:lstStyle/>
          <a:p>
            <a:pPr marL="342900" indent="-342900">
              <a:buFont typeface="Arial" panose="020B0604020202020204" pitchFamily="34" charset="0"/>
              <a:buChar char="•"/>
            </a:pPr>
            <a:r>
              <a:rPr lang="en-GB" dirty="0"/>
              <a:t>Start in Term 4 </a:t>
            </a:r>
          </a:p>
          <a:p>
            <a:pPr marL="342900" indent="-342900">
              <a:buFont typeface="Arial" panose="020B0604020202020204" pitchFamily="34" charset="0"/>
              <a:buChar char="•"/>
            </a:pPr>
            <a:r>
              <a:rPr lang="en-GB" dirty="0"/>
              <a:t>Create a new PDP for each goal</a:t>
            </a:r>
          </a:p>
          <a:p>
            <a:pPr marL="342900" indent="-342900">
              <a:buFont typeface="Arial" panose="020B0604020202020204" pitchFamily="34" charset="0"/>
              <a:buChar char="•"/>
            </a:pPr>
            <a:r>
              <a:rPr lang="en-GB" dirty="0"/>
              <a:t>PDP Goals:</a:t>
            </a:r>
          </a:p>
          <a:p>
            <a:pPr marL="800100" lvl="1" indent="-342900">
              <a:buFont typeface="Arial" panose="020B0604020202020204" pitchFamily="34" charset="0"/>
              <a:buChar char="•"/>
            </a:pPr>
            <a:r>
              <a:rPr lang="en-GB" sz="2000" dirty="0"/>
              <a:t>Should not relate to the core curriculum or mandatory training</a:t>
            </a:r>
          </a:p>
          <a:p>
            <a:pPr marL="800100" lvl="1" indent="-342900">
              <a:buFont typeface="Arial" panose="020B0604020202020204" pitchFamily="34" charset="0"/>
              <a:buChar char="•"/>
            </a:pPr>
            <a:r>
              <a:rPr lang="en-GB" sz="2000" dirty="0"/>
              <a:t>Can also add non-academic PDP</a:t>
            </a:r>
          </a:p>
          <a:p>
            <a:pPr marL="800100" lvl="1" indent="-342900">
              <a:buFont typeface="Arial" panose="020B0604020202020204" pitchFamily="34" charset="0"/>
              <a:buChar char="•"/>
            </a:pPr>
            <a:r>
              <a:rPr lang="en-GB" sz="2000" dirty="0"/>
              <a:t>Should be SMART format</a:t>
            </a:r>
          </a:p>
          <a:p>
            <a:pPr marL="342900" indent="-342900">
              <a:buFont typeface="Arial" panose="020B0604020202020204" pitchFamily="34" charset="0"/>
              <a:buChar char="•"/>
            </a:pPr>
            <a:r>
              <a:rPr lang="en-GB" dirty="0"/>
              <a:t>ARPP minimum expectation: 1</a:t>
            </a:r>
          </a:p>
          <a:p>
            <a:pPr marL="342900" indent="-342900">
              <a:buFont typeface="Arial" panose="020B0604020202020204" pitchFamily="34" charset="0"/>
              <a:buChar char="•"/>
            </a:pPr>
            <a:r>
              <a:rPr lang="en-GB" dirty="0"/>
              <a:t>How to complete:</a:t>
            </a:r>
          </a:p>
          <a:p>
            <a:pPr marL="800100" lvl="1" indent="-342900">
              <a:buFont typeface="Arial" panose="020B0604020202020204" pitchFamily="34" charset="0"/>
              <a:buChar char="•"/>
            </a:pPr>
            <a:r>
              <a:rPr lang="en-GB" sz="2000" dirty="0"/>
              <a:t>Reflective Practice -&gt; PDP +Create Form Personal Development Plan  </a:t>
            </a:r>
          </a:p>
        </p:txBody>
      </p:sp>
    </p:spTree>
    <p:extLst>
      <p:ext uri="{BB962C8B-B14F-4D97-AF65-F5344CB8AC3E}">
        <p14:creationId xmlns:p14="http://schemas.microsoft.com/office/powerpoint/2010/main" val="283751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D6DA7-7BB1-CE77-4063-670B8C35DC9F}"/>
              </a:ext>
            </a:extLst>
          </p:cNvPr>
          <p:cNvSpPr>
            <a:spLocks noGrp="1"/>
          </p:cNvSpPr>
          <p:nvPr>
            <p:ph type="title"/>
          </p:nvPr>
        </p:nvSpPr>
        <p:spPr/>
        <p:txBody>
          <a:bodyPr/>
          <a:lstStyle/>
          <a:p>
            <a:r>
              <a:rPr lang="en-GB"/>
              <a:t>Overview</a:t>
            </a:r>
            <a:endParaRPr lang="en-GB" dirty="0"/>
          </a:p>
        </p:txBody>
      </p:sp>
      <p:sp>
        <p:nvSpPr>
          <p:cNvPr id="5" name="Content Placeholder 4">
            <a:extLst>
              <a:ext uri="{FF2B5EF4-FFF2-40B4-BE49-F238E27FC236}">
                <a16:creationId xmlns:a16="http://schemas.microsoft.com/office/drawing/2014/main" id="{E74BE4A6-FA05-F176-9C71-F2EEBA4F915B}"/>
              </a:ext>
            </a:extLst>
          </p:cNvPr>
          <p:cNvSpPr>
            <a:spLocks noGrp="1"/>
          </p:cNvSpPr>
          <p:nvPr>
            <p:ph idx="11"/>
          </p:nvPr>
        </p:nvSpPr>
        <p:spPr/>
        <p:txBody>
          <a:bodyPr/>
          <a:lstStyle/>
          <a:p>
            <a:pPr marL="457200" indent="-457200">
              <a:buAutoNum type="arabicPeriod"/>
            </a:pPr>
            <a:r>
              <a:rPr lang="en-GB" dirty="0"/>
              <a:t>ePortfolio basics</a:t>
            </a:r>
          </a:p>
          <a:p>
            <a:pPr marL="457200" indent="-457200">
              <a:buAutoNum type="arabicPeriod"/>
            </a:pPr>
            <a:r>
              <a:rPr lang="en-GB" dirty="0"/>
              <a:t>Assessment process </a:t>
            </a:r>
          </a:p>
          <a:p>
            <a:pPr marL="457200" indent="-457200">
              <a:buAutoNum type="arabicPeriod"/>
            </a:pPr>
            <a:r>
              <a:rPr lang="en-GB"/>
              <a:t>ARPP2 Minimum </a:t>
            </a:r>
            <a:r>
              <a:rPr lang="en-GB" dirty="0"/>
              <a:t>expectations</a:t>
            </a:r>
          </a:p>
          <a:p>
            <a:pPr marL="457200" indent="-457200">
              <a:buAutoNum type="arabicPeriod"/>
            </a:pPr>
            <a:r>
              <a:rPr lang="en-GB" dirty="0"/>
              <a:t>Tracking progress</a:t>
            </a:r>
          </a:p>
          <a:p>
            <a:pPr marL="457200" indent="-457200">
              <a:buAutoNum type="arabicPeriod"/>
            </a:pPr>
            <a:r>
              <a:rPr lang="en-GB" dirty="0"/>
              <a:t>Questions</a:t>
            </a:r>
          </a:p>
        </p:txBody>
      </p:sp>
    </p:spTree>
    <p:extLst>
      <p:ext uri="{BB962C8B-B14F-4D97-AF65-F5344CB8AC3E}">
        <p14:creationId xmlns:p14="http://schemas.microsoft.com/office/powerpoint/2010/main" val="263069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A38E-C0BF-3368-1836-26E06FC3B2F9}"/>
              </a:ext>
            </a:extLst>
          </p:cNvPr>
          <p:cNvSpPr>
            <a:spLocks noGrp="1"/>
          </p:cNvSpPr>
          <p:nvPr>
            <p:ph type="title"/>
          </p:nvPr>
        </p:nvSpPr>
        <p:spPr/>
        <p:txBody>
          <a:bodyPr/>
          <a:lstStyle/>
          <a:p>
            <a:r>
              <a:rPr lang="en-GB" dirty="0"/>
              <a:t>Early Years TAB Exercise</a:t>
            </a:r>
          </a:p>
        </p:txBody>
      </p:sp>
      <p:sp>
        <p:nvSpPr>
          <p:cNvPr id="3" name="Content Placeholder 2">
            <a:extLst>
              <a:ext uri="{FF2B5EF4-FFF2-40B4-BE49-F238E27FC236}">
                <a16:creationId xmlns:a16="http://schemas.microsoft.com/office/drawing/2014/main" id="{7D3128F5-BB0E-6C52-E112-46B7E69D3CFB}"/>
              </a:ext>
            </a:extLst>
          </p:cNvPr>
          <p:cNvSpPr>
            <a:spLocks noGrp="1"/>
          </p:cNvSpPr>
          <p:nvPr>
            <p:ph idx="11"/>
          </p:nvPr>
        </p:nvSpPr>
        <p:spPr/>
        <p:txBody>
          <a:bodyPr/>
          <a:lstStyle/>
          <a:p>
            <a:pPr marL="342900" indent="-342900">
              <a:buFont typeface="Arial" panose="020B0604020202020204" pitchFamily="34" charset="0"/>
              <a:buChar char="•"/>
            </a:pPr>
            <a:r>
              <a:rPr lang="en-GB" dirty="0"/>
              <a:t>You will be told by email when to start the process (</a:t>
            </a:r>
            <a:r>
              <a:rPr lang="en-GB" b="1" dirty="0">
                <a:solidFill>
                  <a:schemeClr val="accent2">
                    <a:lumMod val="75000"/>
                  </a:schemeClr>
                </a:solidFill>
              </a:rPr>
              <a:t>1 completed expected for ARPP2 from year 2</a:t>
            </a:r>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 must do the self-TAB first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Send tickets to all your members of your small working group</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When you have 4+ response ask you PT to create and release the anonymous summary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TO START</a:t>
            </a:r>
            <a:r>
              <a:rPr lang="en-GB" dirty="0"/>
              <a:t>: Forms -&gt; Early Years TAB Forms Self TAB +Create Form </a:t>
            </a:r>
          </a:p>
          <a:p>
            <a:pPr marL="342900" indent="-342900">
              <a:buFont typeface="Arial" panose="020B0604020202020204" pitchFamily="34" charset="0"/>
              <a:buChar char="•"/>
            </a:pPr>
            <a:r>
              <a:rPr lang="en-GB" b="1" dirty="0"/>
              <a:t>TO TICKET: </a:t>
            </a:r>
            <a:r>
              <a:rPr lang="en-GB" dirty="0"/>
              <a:t>Forms -&gt; Early Years TAB Forms Outstanding Tickets +Create Ticket</a:t>
            </a:r>
          </a:p>
          <a:p>
            <a:endParaRPr lang="en-GB" dirty="0"/>
          </a:p>
        </p:txBody>
      </p:sp>
    </p:spTree>
    <p:extLst>
      <p:ext uri="{BB962C8B-B14F-4D97-AF65-F5344CB8AC3E}">
        <p14:creationId xmlns:p14="http://schemas.microsoft.com/office/powerpoint/2010/main" val="30613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353B-1682-CCDF-6815-3376D3ADCDAB}"/>
              </a:ext>
            </a:extLst>
          </p:cNvPr>
          <p:cNvSpPr>
            <a:spLocks noGrp="1"/>
          </p:cNvSpPr>
          <p:nvPr>
            <p:ph type="title"/>
          </p:nvPr>
        </p:nvSpPr>
        <p:spPr>
          <a:xfrm>
            <a:off x="838200" y="682016"/>
            <a:ext cx="10515600" cy="626831"/>
          </a:xfrm>
        </p:spPr>
        <p:txBody>
          <a:bodyPr>
            <a:normAutofit/>
          </a:bodyPr>
          <a:lstStyle/>
          <a:p>
            <a:r>
              <a:rPr lang="en-GB" sz="3700"/>
              <a:t>Mandatory Training</a:t>
            </a:r>
          </a:p>
        </p:txBody>
      </p:sp>
      <p:pic>
        <p:nvPicPr>
          <p:cNvPr id="7" name="Content Placeholder 6">
            <a:extLst>
              <a:ext uri="{FF2B5EF4-FFF2-40B4-BE49-F238E27FC236}">
                <a16:creationId xmlns:a16="http://schemas.microsoft.com/office/drawing/2014/main" id="{C43FDBEA-F9EA-362B-473B-D4A748137689}"/>
              </a:ext>
            </a:extLst>
          </p:cNvPr>
          <p:cNvPicPr>
            <a:picLocks noGrp="1" noChangeAspect="1"/>
          </p:cNvPicPr>
          <p:nvPr>
            <p:ph idx="11"/>
          </p:nvPr>
        </p:nvPicPr>
        <p:blipFill>
          <a:blip r:embed="rId3"/>
          <a:stretch>
            <a:fillRect/>
          </a:stretch>
        </p:blipFill>
        <p:spPr>
          <a:xfrm>
            <a:off x="838200" y="1732775"/>
            <a:ext cx="7002075" cy="4113719"/>
          </a:xfrm>
          <a:noFill/>
        </p:spPr>
      </p:pic>
      <p:sp>
        <p:nvSpPr>
          <p:cNvPr id="8" name="TextBox 7">
            <a:extLst>
              <a:ext uri="{FF2B5EF4-FFF2-40B4-BE49-F238E27FC236}">
                <a16:creationId xmlns:a16="http://schemas.microsoft.com/office/drawing/2014/main" id="{F9B9D918-A9D6-E6CF-7C81-38944AAA0483}"/>
              </a:ext>
            </a:extLst>
          </p:cNvPr>
          <p:cNvSpPr txBox="1"/>
          <p:nvPr/>
        </p:nvSpPr>
        <p:spPr>
          <a:xfrm>
            <a:off x="8201891" y="1745673"/>
            <a:ext cx="2826327" cy="2862322"/>
          </a:xfrm>
          <a:prstGeom prst="rect">
            <a:avLst/>
          </a:prstGeom>
          <a:noFill/>
        </p:spPr>
        <p:txBody>
          <a:bodyPr wrap="square" rtlCol="0">
            <a:spAutoFit/>
          </a:bodyPr>
          <a:lstStyle/>
          <a:p>
            <a:r>
              <a:rPr lang="en-GB" b="1" dirty="0"/>
              <a:t>ETHICS QUIZ:</a:t>
            </a:r>
          </a:p>
          <a:p>
            <a:endParaRPr lang="en-GB" b="1" dirty="0"/>
          </a:p>
          <a:p>
            <a:pPr marL="285750" indent="-285750">
              <a:buFont typeface="Arial" panose="020B0604020202020204" pitchFamily="34" charset="0"/>
              <a:buChar char="•"/>
            </a:pPr>
            <a:r>
              <a:rPr lang="en-GB" b="1" dirty="0"/>
              <a:t>AVAILABLE TERM 5 CSFC ON MOODLE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QUIZ AVAILABLE 17</a:t>
            </a:r>
            <a:r>
              <a:rPr lang="en-GB" b="1" baseline="30000" dirty="0"/>
              <a:t>th</a:t>
            </a:r>
            <a:r>
              <a:rPr lang="en-GB" b="1" dirty="0"/>
              <a:t> JUNE-11</a:t>
            </a:r>
            <a:r>
              <a:rPr lang="en-GB" b="1" baseline="30000" dirty="0"/>
              <a:t>th</a:t>
            </a:r>
            <a:r>
              <a:rPr lang="en-GB" b="1" dirty="0"/>
              <a:t> JULY</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UPLOAD A SCREENSHOT</a:t>
            </a:r>
          </a:p>
        </p:txBody>
      </p:sp>
      <p:sp>
        <p:nvSpPr>
          <p:cNvPr id="9" name="Multiplication Sign 8">
            <a:extLst>
              <a:ext uri="{FF2B5EF4-FFF2-40B4-BE49-F238E27FC236}">
                <a16:creationId xmlns:a16="http://schemas.microsoft.com/office/drawing/2014/main" id="{34F687D5-3DBD-0464-C2D6-42B01A720CDF}"/>
              </a:ext>
            </a:extLst>
          </p:cNvPr>
          <p:cNvSpPr/>
          <p:nvPr/>
        </p:nvSpPr>
        <p:spPr>
          <a:xfrm>
            <a:off x="2603354" y="2359416"/>
            <a:ext cx="1039091" cy="817418"/>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981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747E-0C83-1C53-7C6B-BFD3D47CE380}"/>
              </a:ext>
            </a:extLst>
          </p:cNvPr>
          <p:cNvSpPr>
            <a:spLocks noGrp="1"/>
          </p:cNvSpPr>
          <p:nvPr>
            <p:ph type="title"/>
          </p:nvPr>
        </p:nvSpPr>
        <p:spPr>
          <a:xfrm>
            <a:off x="838200" y="556511"/>
            <a:ext cx="3932237" cy="1325563"/>
          </a:xfrm>
        </p:spPr>
        <p:txBody>
          <a:bodyPr>
            <a:normAutofit/>
          </a:bodyPr>
          <a:lstStyle/>
          <a:p>
            <a:r>
              <a:rPr lang="en-GB" dirty="0"/>
              <a:t>GMC Linking</a:t>
            </a:r>
          </a:p>
        </p:txBody>
      </p:sp>
      <p:pic>
        <p:nvPicPr>
          <p:cNvPr id="7" name="Picture Placeholder 6">
            <a:extLst>
              <a:ext uri="{FF2B5EF4-FFF2-40B4-BE49-F238E27FC236}">
                <a16:creationId xmlns:a16="http://schemas.microsoft.com/office/drawing/2014/main" id="{B84F43F1-C155-A00B-D3E1-0DD60615E10D}"/>
              </a:ext>
            </a:extLst>
          </p:cNvPr>
          <p:cNvPicPr>
            <a:picLocks noGrp="1" noChangeAspect="1"/>
          </p:cNvPicPr>
          <p:nvPr>
            <p:ph type="pic" idx="1"/>
          </p:nvPr>
        </p:nvPicPr>
        <p:blipFill>
          <a:blip r:embed="rId3"/>
          <a:stretch/>
        </p:blipFill>
        <p:spPr>
          <a:xfrm>
            <a:off x="5486400" y="2391407"/>
            <a:ext cx="5865812" cy="2170351"/>
          </a:xfrm>
          <a:prstGeom prst="rect">
            <a:avLst/>
          </a:prstGeom>
          <a:noFill/>
        </p:spPr>
      </p:pic>
      <p:sp>
        <p:nvSpPr>
          <p:cNvPr id="5" name="Text Placeholder 4">
            <a:extLst>
              <a:ext uri="{FF2B5EF4-FFF2-40B4-BE49-F238E27FC236}">
                <a16:creationId xmlns:a16="http://schemas.microsoft.com/office/drawing/2014/main" id="{4F198122-8852-186E-E1AD-30D4047F9F8D}"/>
              </a:ext>
            </a:extLst>
          </p:cNvPr>
          <p:cNvSpPr>
            <a:spLocks noGrp="1"/>
          </p:cNvSpPr>
          <p:nvPr>
            <p:ph type="body" sz="half" idx="2"/>
          </p:nvPr>
        </p:nvSpPr>
        <p:spPr>
          <a:xfrm>
            <a:off x="981075" y="1650459"/>
            <a:ext cx="3932237" cy="3652246"/>
          </a:xfrm>
        </p:spPr>
        <p:txBody>
          <a:bodyPr>
            <a:noAutofit/>
          </a:bodyPr>
          <a:lstStyle/>
          <a:p>
            <a:pPr marL="285750" indent="-285750">
              <a:buFont typeface="Arial" panose="020B0604020202020204" pitchFamily="34" charset="0"/>
              <a:buChar char="•"/>
            </a:pPr>
            <a:r>
              <a:rPr lang="en-GB" b="0" dirty="0"/>
              <a:t>GMC outcomes 1 - Professional values and Behaviours</a:t>
            </a:r>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t>Sub-outcomes 2- 9</a:t>
            </a:r>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t>Need to link best piece of evidence to </a:t>
            </a:r>
            <a:r>
              <a:rPr lang="en-GB" dirty="0">
                <a:solidFill>
                  <a:schemeClr val="accent2">
                    <a:lumMod val="75000"/>
                  </a:schemeClr>
                </a:solidFill>
              </a:rPr>
              <a:t>all</a:t>
            </a:r>
            <a:r>
              <a:rPr lang="en-GB" b="0" dirty="0"/>
              <a:t> 56 sub outcomes</a:t>
            </a:r>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t>No item of evidence to be used for more than 3 outcomes. </a:t>
            </a:r>
          </a:p>
        </p:txBody>
      </p:sp>
    </p:spTree>
    <p:extLst>
      <p:ext uri="{BB962C8B-B14F-4D97-AF65-F5344CB8AC3E}">
        <p14:creationId xmlns:p14="http://schemas.microsoft.com/office/powerpoint/2010/main" val="151361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3F61-FF43-0840-6F21-F075572ACFA5}"/>
              </a:ext>
            </a:extLst>
          </p:cNvPr>
          <p:cNvSpPr>
            <a:spLocks noGrp="1"/>
          </p:cNvSpPr>
          <p:nvPr>
            <p:ph type="title"/>
          </p:nvPr>
        </p:nvSpPr>
        <p:spPr/>
        <p:txBody>
          <a:bodyPr/>
          <a:lstStyle/>
          <a:p>
            <a:r>
              <a:rPr lang="en-GB" sz="3600" dirty="0"/>
              <a:t>Student Lead Practical Procedures (</a:t>
            </a:r>
            <a:r>
              <a:rPr lang="en-GB" sz="3600" dirty="0" err="1"/>
              <a:t>StOPPS</a:t>
            </a:r>
            <a:r>
              <a:rPr lang="en-GB" sz="3600" dirty="0"/>
              <a:t>)</a:t>
            </a:r>
          </a:p>
        </p:txBody>
      </p:sp>
      <p:sp>
        <p:nvSpPr>
          <p:cNvPr id="3" name="Content Placeholder 2">
            <a:extLst>
              <a:ext uri="{FF2B5EF4-FFF2-40B4-BE49-F238E27FC236}">
                <a16:creationId xmlns:a16="http://schemas.microsoft.com/office/drawing/2014/main" id="{B09705F7-F98D-1CF3-FF56-9A49FEAC5394}"/>
              </a:ext>
            </a:extLst>
          </p:cNvPr>
          <p:cNvSpPr>
            <a:spLocks noGrp="1"/>
          </p:cNvSpPr>
          <p:nvPr>
            <p:ph idx="11"/>
          </p:nvPr>
        </p:nvSpPr>
        <p:spPr/>
        <p:txBody>
          <a:bodyPr/>
          <a:lstStyle/>
          <a:p>
            <a:pPr marL="342900" indent="-342900">
              <a:buFont typeface="Arial" panose="020B0604020202020204" pitchFamily="34" charset="0"/>
              <a:buChar char="•"/>
            </a:pPr>
            <a:r>
              <a:rPr lang="en-GB" dirty="0"/>
              <a:t>By ARPP2 you should have </a:t>
            </a:r>
            <a:r>
              <a:rPr lang="en-GB" b="1" dirty="0">
                <a:solidFill>
                  <a:schemeClr val="accent2">
                    <a:lumMod val="75000"/>
                  </a:schemeClr>
                </a:solidFill>
              </a:rPr>
              <a:t>one self reflection </a:t>
            </a:r>
            <a:r>
              <a:rPr lang="en-GB" dirty="0"/>
              <a:t>and</a:t>
            </a:r>
            <a:r>
              <a:rPr lang="en-GB" b="1" dirty="0"/>
              <a:t> </a:t>
            </a:r>
            <a:r>
              <a:rPr lang="en-GB" b="1" dirty="0">
                <a:solidFill>
                  <a:schemeClr val="accent2">
                    <a:lumMod val="75000"/>
                  </a:schemeClr>
                </a:solidFill>
              </a:rPr>
              <a:t>one peer observation</a:t>
            </a:r>
            <a:r>
              <a:rPr lang="en-GB" dirty="0">
                <a:solidFill>
                  <a:schemeClr val="accent2">
                    <a:lumMod val="75000"/>
                  </a:schemeClr>
                </a:solidFill>
              </a:rPr>
              <a:t> </a:t>
            </a:r>
            <a:r>
              <a:rPr lang="en-GB" dirty="0" err="1"/>
              <a:t>StOPPs</a:t>
            </a:r>
            <a:r>
              <a:rPr lang="en-GB" dirty="0"/>
              <a:t> for </a:t>
            </a:r>
            <a:r>
              <a:rPr lang="en-GB" b="1" dirty="0">
                <a:solidFill>
                  <a:schemeClr val="accent2">
                    <a:lumMod val="75000"/>
                  </a:schemeClr>
                </a:solidFill>
              </a:rPr>
              <a:t>all</a:t>
            </a:r>
            <a:r>
              <a:rPr lang="en-GB" b="1" dirty="0"/>
              <a:t> </a:t>
            </a:r>
            <a:r>
              <a:rPr lang="en-GB" dirty="0"/>
              <a:t>of the following key procedures:</a:t>
            </a:r>
          </a:p>
          <a:p>
            <a:pPr marL="800100" lvl="1" indent="-342900">
              <a:buFont typeface="Arial" panose="020B0604020202020204" pitchFamily="34" charset="0"/>
              <a:buChar char="•"/>
            </a:pPr>
            <a:r>
              <a:rPr lang="en-GB" sz="2000" dirty="0"/>
              <a:t>Baseline physiological observations</a:t>
            </a:r>
          </a:p>
          <a:p>
            <a:pPr marL="800100" lvl="1" indent="-342900">
              <a:buFont typeface="Arial" panose="020B0604020202020204" pitchFamily="34" charset="0"/>
              <a:buChar char="•"/>
            </a:pPr>
            <a:r>
              <a:rPr lang="en-GB" sz="2000" dirty="0"/>
              <a:t>Peak expiratory flow respiratory function test </a:t>
            </a:r>
          </a:p>
          <a:p>
            <a:pPr marL="800100" lvl="1" indent="-342900">
              <a:buFont typeface="Arial" panose="020B0604020202020204" pitchFamily="34" charset="0"/>
              <a:buChar char="•"/>
            </a:pPr>
            <a:r>
              <a:rPr lang="en-GB" sz="2000" dirty="0"/>
              <a:t>Ophthalmoscopy</a:t>
            </a:r>
          </a:p>
          <a:p>
            <a:pPr marL="800100" lvl="1" indent="-342900">
              <a:buFont typeface="Arial" panose="020B0604020202020204" pitchFamily="34" charset="0"/>
              <a:buChar char="•"/>
            </a:pPr>
            <a:r>
              <a:rPr lang="en-GB" sz="2000" dirty="0"/>
              <a:t>Otoscopy</a:t>
            </a:r>
          </a:p>
          <a:p>
            <a:pPr marL="800100" lvl="1" indent="-342900">
              <a:buFont typeface="Arial" panose="020B0604020202020204" pitchFamily="34" charset="0"/>
              <a:buChar char="•"/>
            </a:pPr>
            <a:r>
              <a:rPr lang="en-GB" sz="2000" dirty="0"/>
              <a:t>Urine multi dipstick test</a:t>
            </a:r>
          </a:p>
          <a:p>
            <a:pPr marL="800100" lvl="1" indent="-342900">
              <a:buFont typeface="Arial" panose="020B0604020202020204" pitchFamily="34" charset="0"/>
              <a:buChar char="•"/>
            </a:pPr>
            <a:r>
              <a:rPr lang="en-GB" sz="2000" dirty="0"/>
              <a:t>12-Lead ECG</a:t>
            </a:r>
          </a:p>
          <a:p>
            <a:pPr marL="800100" lvl="1" indent="-342900">
              <a:buFont typeface="Arial" panose="020B0604020202020204" pitchFamily="34" charset="0"/>
              <a:buChar char="•"/>
            </a:pPr>
            <a:r>
              <a:rPr lang="en-GB" sz="2000" dirty="0"/>
              <a:t>Take and/or instruct patients how to take a swab.</a:t>
            </a:r>
          </a:p>
          <a:p>
            <a:pPr marL="800100" lvl="1" indent="-342900">
              <a:buFont typeface="Arial" panose="020B0604020202020204" pitchFamily="34" charset="0"/>
              <a:buChar char="•"/>
            </a:pPr>
            <a:r>
              <a:rPr lang="en-GB" sz="2000" dirty="0"/>
              <a:t>Instruct patients in the use of devices for inhaled medication. </a:t>
            </a:r>
          </a:p>
        </p:txBody>
      </p:sp>
    </p:spTree>
    <p:extLst>
      <p:ext uri="{BB962C8B-B14F-4D97-AF65-F5344CB8AC3E}">
        <p14:creationId xmlns:p14="http://schemas.microsoft.com/office/powerpoint/2010/main" val="271908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C8E6D-E9BE-4352-816F-DED07D19E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CAC8F-C00D-D400-4C1A-07D75463C6FC}"/>
              </a:ext>
            </a:extLst>
          </p:cNvPr>
          <p:cNvSpPr>
            <a:spLocks noGrp="1"/>
          </p:cNvSpPr>
          <p:nvPr>
            <p:ph type="title"/>
          </p:nvPr>
        </p:nvSpPr>
        <p:spPr/>
        <p:txBody>
          <a:bodyPr/>
          <a:lstStyle/>
          <a:p>
            <a:r>
              <a:rPr lang="en-GB" sz="3600" dirty="0"/>
              <a:t>Student Lead Practical Procedures (</a:t>
            </a:r>
            <a:r>
              <a:rPr lang="en-GB" sz="3600" dirty="0" err="1"/>
              <a:t>StOPPS</a:t>
            </a:r>
            <a:r>
              <a:rPr lang="en-GB" sz="3600" dirty="0"/>
              <a:t>)</a:t>
            </a:r>
          </a:p>
        </p:txBody>
      </p:sp>
      <p:sp>
        <p:nvSpPr>
          <p:cNvPr id="3" name="Content Placeholder 2">
            <a:extLst>
              <a:ext uri="{FF2B5EF4-FFF2-40B4-BE49-F238E27FC236}">
                <a16:creationId xmlns:a16="http://schemas.microsoft.com/office/drawing/2014/main" id="{DD8CE5E9-5A88-F736-D436-2B144ED70C89}"/>
              </a:ext>
            </a:extLst>
          </p:cNvPr>
          <p:cNvSpPr>
            <a:spLocks noGrp="1"/>
          </p:cNvSpPr>
          <p:nvPr>
            <p:ph idx="11"/>
          </p:nvPr>
        </p:nvSpPr>
        <p:spPr/>
        <p:txBody>
          <a:bodyPr/>
          <a:lstStyle/>
          <a:p>
            <a:pPr marL="342900" indent="-342900">
              <a:buFont typeface="Arial" panose="020B0604020202020204" pitchFamily="34" charset="0"/>
              <a:buChar char="•"/>
            </a:pPr>
            <a:r>
              <a:rPr lang="en-GB" dirty="0"/>
              <a:t>How to create from</a:t>
            </a:r>
          </a:p>
          <a:p>
            <a:pPr marL="800100" lvl="1" indent="-342900">
              <a:buFont typeface="Arial" panose="020B0604020202020204" pitchFamily="34" charset="0"/>
              <a:buChar char="•"/>
            </a:pPr>
            <a:r>
              <a:rPr lang="en-GB" sz="2000" dirty="0"/>
              <a:t>Forms -&gt; Procedures +Create Form </a:t>
            </a:r>
          </a:p>
          <a:p>
            <a:pPr marL="800100" lvl="1" indent="-342900">
              <a:buFont typeface="Arial" panose="020B0604020202020204" pitchFamily="34" charset="0"/>
              <a:buChar char="•"/>
            </a:pPr>
            <a:r>
              <a:rPr lang="en-GB" sz="2000" dirty="0"/>
              <a:t>Select: Student Observation of Practical Procedural Skills (</a:t>
            </a:r>
            <a:r>
              <a:rPr lang="en-GB" sz="2000" dirty="0" err="1"/>
              <a:t>StOPPS</a:t>
            </a:r>
            <a:r>
              <a:rPr lang="en-GB" sz="2000" dirty="0"/>
              <a:t>) Form </a:t>
            </a:r>
          </a:p>
          <a:p>
            <a:pPr marL="800100" lvl="1" indent="-342900">
              <a:buFont typeface="Arial" panose="020B0604020202020204" pitchFamily="34" charset="0"/>
              <a:buChar char="•"/>
            </a:pPr>
            <a:r>
              <a:rPr lang="en-GB" sz="2000" dirty="0"/>
              <a:t>Create form (self assessment) </a:t>
            </a:r>
            <a:r>
              <a:rPr lang="en-GB" sz="2000" b="1" dirty="0"/>
              <a:t>OR </a:t>
            </a:r>
            <a:r>
              <a:rPr lang="en-GB" sz="2000" dirty="0"/>
              <a:t>Create Ticket (peer assessment) </a:t>
            </a:r>
          </a:p>
        </p:txBody>
      </p:sp>
    </p:spTree>
    <p:extLst>
      <p:ext uri="{BB962C8B-B14F-4D97-AF65-F5344CB8AC3E}">
        <p14:creationId xmlns:p14="http://schemas.microsoft.com/office/powerpoint/2010/main" val="355394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59CD-4BD2-1C70-ADE5-5E1F581C1AFF}"/>
              </a:ext>
            </a:extLst>
          </p:cNvPr>
          <p:cNvSpPr>
            <a:spLocks noGrp="1"/>
          </p:cNvSpPr>
          <p:nvPr>
            <p:ph type="title"/>
          </p:nvPr>
        </p:nvSpPr>
        <p:spPr/>
        <p:txBody>
          <a:bodyPr/>
          <a:lstStyle/>
          <a:p>
            <a:r>
              <a:rPr lang="en-GB" dirty="0"/>
              <a:t>Additional Achievement</a:t>
            </a:r>
          </a:p>
        </p:txBody>
      </p:sp>
      <p:sp>
        <p:nvSpPr>
          <p:cNvPr id="3" name="Content Placeholder 2">
            <a:extLst>
              <a:ext uri="{FF2B5EF4-FFF2-40B4-BE49-F238E27FC236}">
                <a16:creationId xmlns:a16="http://schemas.microsoft.com/office/drawing/2014/main" id="{F506EF9F-0F6A-0ABC-C640-C892DF2A12DD}"/>
              </a:ext>
            </a:extLst>
          </p:cNvPr>
          <p:cNvSpPr>
            <a:spLocks noGrp="1"/>
          </p:cNvSpPr>
          <p:nvPr>
            <p:ph idx="11"/>
          </p:nvPr>
        </p:nvSpPr>
        <p:spPr/>
        <p:txBody>
          <a:bodyPr/>
          <a:lstStyle/>
          <a:p>
            <a:pPr marL="342900" indent="-342900">
              <a:buFont typeface="Arial" panose="020B0604020202020204" pitchFamily="34" charset="0"/>
              <a:buChar char="•"/>
            </a:pPr>
            <a:r>
              <a:rPr lang="en-GB" dirty="0"/>
              <a:t>Not list on minimum expectations however are part of marking rubric for ARPP</a:t>
            </a:r>
          </a:p>
          <a:p>
            <a:pPr marL="342900" indent="-342900">
              <a:buFont typeface="Arial" panose="020B0604020202020204" pitchFamily="34" charset="0"/>
              <a:buChar char="•"/>
            </a:pPr>
            <a:r>
              <a:rPr lang="en-GB" dirty="0"/>
              <a:t>Covers evidence of any academic or non-academic activity outside of course</a:t>
            </a:r>
          </a:p>
          <a:p>
            <a:pPr marL="342900" indent="-342900">
              <a:buFont typeface="Arial" panose="020B0604020202020204" pitchFamily="34" charset="0"/>
              <a:buChar char="•"/>
            </a:pPr>
            <a:r>
              <a:rPr lang="en-GB" dirty="0"/>
              <a:t>Upload evidence of any additional achievements in the additional achievements section of </a:t>
            </a:r>
            <a:r>
              <a:rPr lang="en-GB"/>
              <a:t>the portfolio </a:t>
            </a:r>
          </a:p>
        </p:txBody>
      </p:sp>
    </p:spTree>
    <p:extLst>
      <p:ext uri="{BB962C8B-B14F-4D97-AF65-F5344CB8AC3E}">
        <p14:creationId xmlns:p14="http://schemas.microsoft.com/office/powerpoint/2010/main" val="57008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904A-CB25-5142-7880-2FEFED2624EB}"/>
              </a:ext>
            </a:extLst>
          </p:cNvPr>
          <p:cNvSpPr>
            <a:spLocks noGrp="1"/>
          </p:cNvSpPr>
          <p:nvPr>
            <p:ph type="title"/>
          </p:nvPr>
        </p:nvSpPr>
        <p:spPr/>
        <p:txBody>
          <a:bodyPr/>
          <a:lstStyle/>
          <a:p>
            <a:r>
              <a:rPr lang="en-GB" dirty="0"/>
              <a:t>Example of Interaction With ePortfolio</a:t>
            </a:r>
          </a:p>
        </p:txBody>
      </p:sp>
      <p:graphicFrame>
        <p:nvGraphicFramePr>
          <p:cNvPr id="4" name="Content Placeholder 3">
            <a:extLst>
              <a:ext uri="{FF2B5EF4-FFF2-40B4-BE49-F238E27FC236}">
                <a16:creationId xmlns:a16="http://schemas.microsoft.com/office/drawing/2014/main" id="{586351D5-57DD-4EB3-E8D4-D9AD251AFC12}"/>
              </a:ext>
            </a:extLst>
          </p:cNvPr>
          <p:cNvGraphicFramePr>
            <a:graphicFrameLocks noGrp="1"/>
          </p:cNvGraphicFramePr>
          <p:nvPr>
            <p:ph idx="11"/>
            <p:extLst>
              <p:ext uri="{D42A27DB-BD31-4B8C-83A1-F6EECF244321}">
                <p14:modId xmlns:p14="http://schemas.microsoft.com/office/powerpoint/2010/main" val="3787496259"/>
              </p:ext>
            </p:extLst>
          </p:nvPr>
        </p:nvGraphicFramePr>
        <p:xfrm>
          <a:off x="838200" y="1776413"/>
          <a:ext cx="10855325" cy="4113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96A4CCC2-671A-5054-CCE5-7471E65CAD4B}"/>
              </a:ext>
            </a:extLst>
          </p:cNvPr>
          <p:cNvSpPr/>
          <p:nvPr/>
        </p:nvSpPr>
        <p:spPr>
          <a:xfrm>
            <a:off x="669925" y="5620647"/>
            <a:ext cx="11388725" cy="1110673"/>
          </a:xfrm>
          <a:prstGeom prst="rightArrow">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PDR, PDP, upload evidence of training/certificates, CSFC tutor feedback, TAB exercise, STOPPS, GMC linking</a:t>
            </a:r>
          </a:p>
        </p:txBody>
      </p:sp>
    </p:spTree>
    <p:extLst>
      <p:ext uri="{BB962C8B-B14F-4D97-AF65-F5344CB8AC3E}">
        <p14:creationId xmlns:p14="http://schemas.microsoft.com/office/powerpoint/2010/main" val="45528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05B0-7CEF-4AC7-67AC-E731BEAE1C3E}"/>
              </a:ext>
            </a:extLst>
          </p:cNvPr>
          <p:cNvSpPr>
            <a:spLocks noGrp="1"/>
          </p:cNvSpPr>
          <p:nvPr>
            <p:ph type="title"/>
          </p:nvPr>
        </p:nvSpPr>
        <p:spPr/>
        <p:txBody>
          <a:bodyPr/>
          <a:lstStyle/>
          <a:p>
            <a:r>
              <a:rPr lang="en-GB" dirty="0"/>
              <a:t>Tips for ARPP2</a:t>
            </a:r>
          </a:p>
        </p:txBody>
      </p:sp>
      <p:sp>
        <p:nvSpPr>
          <p:cNvPr id="3" name="Content Placeholder 2">
            <a:extLst>
              <a:ext uri="{FF2B5EF4-FFF2-40B4-BE49-F238E27FC236}">
                <a16:creationId xmlns:a16="http://schemas.microsoft.com/office/drawing/2014/main" id="{F6CCBC8F-7157-4BC2-F2A4-81A887F4640A}"/>
              </a:ext>
            </a:extLst>
          </p:cNvPr>
          <p:cNvSpPr>
            <a:spLocks noGrp="1"/>
          </p:cNvSpPr>
          <p:nvPr>
            <p:ph idx="11"/>
          </p:nvPr>
        </p:nvSpPr>
        <p:spPr>
          <a:xfrm>
            <a:off x="838200" y="1658904"/>
            <a:ext cx="10854791" cy="4113719"/>
          </a:xfrm>
        </p:spPr>
        <p:txBody>
          <a:bodyPr/>
          <a:lstStyle/>
          <a:p>
            <a:pPr marL="457200" indent="-457200">
              <a:buFont typeface="Arial" panose="020B0604020202020204" pitchFamily="34" charset="0"/>
              <a:buChar char="•"/>
            </a:pPr>
            <a:r>
              <a:rPr lang="en-GB" dirty="0"/>
              <a:t>Please make sure all forms you wish to put forward for assessment are viewable - forms in "DRAFT" are not visible to markers and will not be counted.</a:t>
            </a:r>
          </a:p>
          <a:p>
            <a:pPr marL="342900" indent="-342900">
              <a:buFont typeface="Arial" panose="020B0604020202020204" pitchFamily="34" charset="0"/>
              <a:buChar char="•"/>
            </a:pPr>
            <a:endParaRPr lang="en-GB" dirty="0"/>
          </a:p>
          <a:p>
            <a:pPr marL="457200" indent="-457200">
              <a:buFont typeface="Arial" panose="020B0604020202020204" pitchFamily="34" charset="0"/>
              <a:buChar char="•"/>
            </a:pPr>
            <a:r>
              <a:rPr lang="en-GB" dirty="0"/>
              <a:t>Make sure you have completed all fields of your year 2 Personal Development Review form, including your brief notes from any PT meetings you have had this year. Your PT will document their notes in a different software and may choose to add a brief comment within your PDR form in the space provided.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Make sure you ask your PT to release your early years TAB summary to you well in advance of the submission deadline so that you can reflect on the comments made. </a:t>
            </a:r>
          </a:p>
        </p:txBody>
      </p:sp>
    </p:spTree>
    <p:extLst>
      <p:ext uri="{BB962C8B-B14F-4D97-AF65-F5344CB8AC3E}">
        <p14:creationId xmlns:p14="http://schemas.microsoft.com/office/powerpoint/2010/main" val="4120972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8EF1-569D-E24D-54DC-EBBADD42B716}"/>
              </a:ext>
            </a:extLst>
          </p:cNvPr>
          <p:cNvSpPr>
            <a:spLocks noGrp="1"/>
          </p:cNvSpPr>
          <p:nvPr>
            <p:ph type="title"/>
          </p:nvPr>
        </p:nvSpPr>
        <p:spPr/>
        <p:txBody>
          <a:bodyPr/>
          <a:lstStyle/>
          <a:p>
            <a:r>
              <a:rPr lang="en-GB" dirty="0"/>
              <a:t>Tips for ARPP2</a:t>
            </a:r>
          </a:p>
        </p:txBody>
      </p:sp>
      <p:sp>
        <p:nvSpPr>
          <p:cNvPr id="3" name="Content Placeholder 2">
            <a:extLst>
              <a:ext uri="{FF2B5EF4-FFF2-40B4-BE49-F238E27FC236}">
                <a16:creationId xmlns:a16="http://schemas.microsoft.com/office/drawing/2014/main" id="{CF5047EB-CDA3-809A-8C00-9117912DCA1C}"/>
              </a:ext>
            </a:extLst>
          </p:cNvPr>
          <p:cNvSpPr>
            <a:spLocks noGrp="1"/>
          </p:cNvSpPr>
          <p:nvPr>
            <p:ph idx="11"/>
          </p:nvPr>
        </p:nvSpPr>
        <p:spPr/>
        <p:txBody>
          <a:bodyPr/>
          <a:lstStyle/>
          <a:p>
            <a:pPr marL="457200" indent="-457200">
              <a:buFont typeface="Arial" panose="020B0604020202020204" pitchFamily="34" charset="0"/>
              <a:buChar char="•"/>
            </a:pPr>
            <a:r>
              <a:rPr lang="en-GB" dirty="0"/>
              <a:t>Make sure you ask your PT to go through your completed PDR form so that you can tick the declaration and then they can sign and lock the form</a:t>
            </a:r>
          </a:p>
          <a:p>
            <a:endParaRPr lang="en-GB" dirty="0"/>
          </a:p>
          <a:p>
            <a:pPr marL="457200" indent="-457200">
              <a:buFont typeface="Arial" panose="020B0604020202020204" pitchFamily="34" charset="0"/>
              <a:buChar char="•"/>
            </a:pPr>
            <a:r>
              <a:rPr lang="en-GB" dirty="0"/>
              <a:t>When you think you have completed all minimum requirements, please complete an "ARPP Y2 Pre Assessment" form - there is a checklist which you can use to cross-reference with </a:t>
            </a:r>
          </a:p>
          <a:p>
            <a:endParaRPr lang="en-GB" dirty="0"/>
          </a:p>
          <a:p>
            <a:pPr marL="457200" indent="-457200">
              <a:buFont typeface="Arial" panose="020B0604020202020204" pitchFamily="34" charset="0"/>
              <a:buChar char="•"/>
            </a:pPr>
            <a:r>
              <a:rPr lang="en-GB" dirty="0"/>
              <a:t>PLEASE ONLY TICK THE FINAL DECLARATION IF YOU DEFINITELY HAVE ALL ITEMS WITHIN YOUR EPORTFOLIO </a:t>
            </a:r>
          </a:p>
          <a:p>
            <a:endParaRPr lang="en-GB" dirty="0"/>
          </a:p>
        </p:txBody>
      </p:sp>
    </p:spTree>
    <p:extLst>
      <p:ext uri="{BB962C8B-B14F-4D97-AF65-F5344CB8AC3E}">
        <p14:creationId xmlns:p14="http://schemas.microsoft.com/office/powerpoint/2010/main" val="242381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609DE1-3760-5EF6-C333-66E6DC230E05}"/>
              </a:ext>
            </a:extLst>
          </p:cNvPr>
          <p:cNvSpPr>
            <a:spLocks noGrp="1"/>
          </p:cNvSpPr>
          <p:nvPr>
            <p:ph type="body" sz="quarter" idx="10"/>
          </p:nvPr>
        </p:nvSpPr>
        <p:spPr/>
        <p:txBody>
          <a:bodyPr/>
          <a:lstStyle/>
          <a:p>
            <a:r>
              <a:rPr lang="en-GB" dirty="0"/>
              <a:t>med-eportfolio@buckingham.ac.uk</a:t>
            </a:r>
          </a:p>
        </p:txBody>
      </p:sp>
    </p:spTree>
    <p:extLst>
      <p:ext uri="{BB962C8B-B14F-4D97-AF65-F5344CB8AC3E}">
        <p14:creationId xmlns:p14="http://schemas.microsoft.com/office/powerpoint/2010/main" val="151394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6CA2-710F-B9ED-220F-4DBC35AE11FF}"/>
              </a:ext>
            </a:extLst>
          </p:cNvPr>
          <p:cNvSpPr>
            <a:spLocks noGrp="1"/>
          </p:cNvSpPr>
          <p:nvPr>
            <p:ph type="title"/>
          </p:nvPr>
        </p:nvSpPr>
        <p:spPr>
          <a:xfrm>
            <a:off x="838200" y="556511"/>
            <a:ext cx="3911930" cy="1325563"/>
          </a:xfrm>
        </p:spPr>
        <p:txBody>
          <a:bodyPr>
            <a:normAutofit/>
          </a:bodyPr>
          <a:lstStyle/>
          <a:p>
            <a:r>
              <a:rPr lang="en-GB" dirty="0"/>
              <a:t>ePortfolio</a:t>
            </a:r>
          </a:p>
        </p:txBody>
      </p:sp>
      <p:sp>
        <p:nvSpPr>
          <p:cNvPr id="9" name="Content Placeholder 2">
            <a:extLst>
              <a:ext uri="{FF2B5EF4-FFF2-40B4-BE49-F238E27FC236}">
                <a16:creationId xmlns:a16="http://schemas.microsoft.com/office/drawing/2014/main" id="{4BAE6C8D-60C0-2FF1-70DD-0C7B666AC00F}"/>
              </a:ext>
            </a:extLst>
          </p:cNvPr>
          <p:cNvSpPr>
            <a:spLocks noGrp="1"/>
          </p:cNvSpPr>
          <p:nvPr>
            <p:ph idx="1"/>
          </p:nvPr>
        </p:nvSpPr>
        <p:spPr>
          <a:xfrm>
            <a:off x="838200" y="2019835"/>
            <a:ext cx="3911930" cy="440144"/>
          </a:xfrm>
        </p:spPr>
        <p:txBody>
          <a:bodyPr/>
          <a:lstStyle/>
          <a:p>
            <a:endParaRPr lang="en-US"/>
          </a:p>
        </p:txBody>
      </p:sp>
      <p:sp>
        <p:nvSpPr>
          <p:cNvPr id="11" name="Content Placeholder 3">
            <a:extLst>
              <a:ext uri="{FF2B5EF4-FFF2-40B4-BE49-F238E27FC236}">
                <a16:creationId xmlns:a16="http://schemas.microsoft.com/office/drawing/2014/main" id="{3474A202-7749-45D7-31D5-B0F26F586689}"/>
              </a:ext>
            </a:extLst>
          </p:cNvPr>
          <p:cNvSpPr>
            <a:spLocks noGrp="1"/>
          </p:cNvSpPr>
          <p:nvPr>
            <p:ph idx="11"/>
          </p:nvPr>
        </p:nvSpPr>
        <p:spPr>
          <a:xfrm>
            <a:off x="838199" y="2594918"/>
            <a:ext cx="3911931" cy="3207071"/>
          </a:xfrm>
        </p:spPr>
        <p:txBody>
          <a:bodyPr/>
          <a:lstStyle/>
          <a:p>
            <a:endParaRPr lang="en-US"/>
          </a:p>
        </p:txBody>
      </p:sp>
      <p:graphicFrame>
        <p:nvGraphicFramePr>
          <p:cNvPr id="5" name="Content Placeholder 2">
            <a:extLst>
              <a:ext uri="{FF2B5EF4-FFF2-40B4-BE49-F238E27FC236}">
                <a16:creationId xmlns:a16="http://schemas.microsoft.com/office/drawing/2014/main" id="{2531AED1-1388-2B11-4E7F-097C828C7452}"/>
              </a:ext>
            </a:extLst>
          </p:cNvPr>
          <p:cNvGraphicFramePr>
            <a:graphicFrameLocks noGrp="1"/>
          </p:cNvGraphicFramePr>
          <p:nvPr>
            <p:ph type="chart" sz="quarter" idx="12"/>
            <p:extLst>
              <p:ext uri="{D42A27DB-BD31-4B8C-83A1-F6EECF244321}">
                <p14:modId xmlns:p14="http://schemas.microsoft.com/office/powerpoint/2010/main" val="1898306274"/>
              </p:ext>
            </p:extLst>
          </p:nvPr>
        </p:nvGraphicFramePr>
        <p:xfrm>
          <a:off x="5141913" y="558800"/>
          <a:ext cx="6365875" cy="521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37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5F4-C717-1F2B-25B6-8CE184802B7E}"/>
              </a:ext>
            </a:extLst>
          </p:cNvPr>
          <p:cNvSpPr>
            <a:spLocks noGrp="1"/>
          </p:cNvSpPr>
          <p:nvPr>
            <p:ph type="title"/>
          </p:nvPr>
        </p:nvSpPr>
        <p:spPr>
          <a:xfrm>
            <a:off x="838200" y="682016"/>
            <a:ext cx="10515600" cy="626831"/>
          </a:xfrm>
        </p:spPr>
        <p:txBody>
          <a:bodyPr>
            <a:normAutofit/>
          </a:bodyPr>
          <a:lstStyle/>
          <a:p>
            <a:r>
              <a:rPr lang="en-GB" sz="3700" dirty="0"/>
              <a:t>Accessing the ePortfolio</a:t>
            </a:r>
          </a:p>
        </p:txBody>
      </p:sp>
      <p:pic>
        <p:nvPicPr>
          <p:cNvPr id="5" name="Picture 4">
            <a:extLst>
              <a:ext uri="{FF2B5EF4-FFF2-40B4-BE49-F238E27FC236}">
                <a16:creationId xmlns:a16="http://schemas.microsoft.com/office/drawing/2014/main" id="{B1053E50-DF96-E44A-1133-663B94B1AE3B}"/>
              </a:ext>
            </a:extLst>
          </p:cNvPr>
          <p:cNvPicPr>
            <a:picLocks noChangeAspect="1"/>
          </p:cNvPicPr>
          <p:nvPr/>
        </p:nvPicPr>
        <p:blipFill>
          <a:blip r:embed="rId2"/>
          <a:stretch>
            <a:fillRect/>
          </a:stretch>
        </p:blipFill>
        <p:spPr>
          <a:xfrm>
            <a:off x="2329020" y="1775637"/>
            <a:ext cx="7873146" cy="4113719"/>
          </a:xfrm>
          <a:prstGeom prst="rect">
            <a:avLst/>
          </a:prstGeom>
          <a:noFill/>
        </p:spPr>
      </p:pic>
      <p:sp>
        <p:nvSpPr>
          <p:cNvPr id="6" name="Oval 5">
            <a:extLst>
              <a:ext uri="{FF2B5EF4-FFF2-40B4-BE49-F238E27FC236}">
                <a16:creationId xmlns:a16="http://schemas.microsoft.com/office/drawing/2014/main" id="{FE315C86-173D-A134-7BAE-E3A7B26FFB6C}"/>
              </a:ext>
            </a:extLst>
          </p:cNvPr>
          <p:cNvSpPr/>
          <p:nvPr/>
        </p:nvSpPr>
        <p:spPr>
          <a:xfrm>
            <a:off x="1989834" y="4514954"/>
            <a:ext cx="1768509" cy="3646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803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EA68-051A-7D6F-CCF3-4ADD089C851F}"/>
              </a:ext>
            </a:extLst>
          </p:cNvPr>
          <p:cNvSpPr>
            <a:spLocks noGrp="1"/>
          </p:cNvSpPr>
          <p:nvPr>
            <p:ph type="title"/>
          </p:nvPr>
        </p:nvSpPr>
        <p:spPr/>
        <p:txBody>
          <a:bodyPr/>
          <a:lstStyle/>
          <a:p>
            <a:r>
              <a:rPr lang="en-GB" dirty="0"/>
              <a:t>Moodle ePortfolio Page</a:t>
            </a:r>
          </a:p>
        </p:txBody>
      </p:sp>
      <p:pic>
        <p:nvPicPr>
          <p:cNvPr id="5" name="Content Placeholder 4">
            <a:extLst>
              <a:ext uri="{FF2B5EF4-FFF2-40B4-BE49-F238E27FC236}">
                <a16:creationId xmlns:a16="http://schemas.microsoft.com/office/drawing/2014/main" id="{F7FD84DC-E710-3845-04B7-F0B04F154E24}"/>
              </a:ext>
            </a:extLst>
          </p:cNvPr>
          <p:cNvPicPr>
            <a:picLocks noGrp="1" noChangeAspect="1"/>
          </p:cNvPicPr>
          <p:nvPr>
            <p:ph idx="11"/>
          </p:nvPr>
        </p:nvPicPr>
        <p:blipFill>
          <a:blip r:embed="rId2"/>
          <a:stretch>
            <a:fillRect/>
          </a:stretch>
        </p:blipFill>
        <p:spPr>
          <a:xfrm>
            <a:off x="3067654" y="1776413"/>
            <a:ext cx="6396417" cy="4113212"/>
          </a:xfrm>
        </p:spPr>
      </p:pic>
      <p:sp>
        <p:nvSpPr>
          <p:cNvPr id="6" name="Oval 5">
            <a:extLst>
              <a:ext uri="{FF2B5EF4-FFF2-40B4-BE49-F238E27FC236}">
                <a16:creationId xmlns:a16="http://schemas.microsoft.com/office/drawing/2014/main" id="{B3629F0C-9FE4-0F56-C2D3-8EDB839ABA56}"/>
              </a:ext>
            </a:extLst>
          </p:cNvPr>
          <p:cNvSpPr/>
          <p:nvPr/>
        </p:nvSpPr>
        <p:spPr>
          <a:xfrm>
            <a:off x="5839635" y="5524963"/>
            <a:ext cx="1768509" cy="3646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44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5C262-3DED-CA5C-037D-F0DC1CFE31C9}"/>
              </a:ext>
            </a:extLst>
          </p:cNvPr>
          <p:cNvSpPr>
            <a:spLocks noGrp="1"/>
          </p:cNvSpPr>
          <p:nvPr>
            <p:ph type="title"/>
          </p:nvPr>
        </p:nvSpPr>
        <p:spPr>
          <a:xfrm>
            <a:off x="838200" y="682016"/>
            <a:ext cx="10515600" cy="626831"/>
          </a:xfrm>
        </p:spPr>
        <p:txBody>
          <a:bodyPr>
            <a:normAutofit/>
          </a:bodyPr>
          <a:lstStyle/>
          <a:p>
            <a:r>
              <a:rPr lang="en-GB" sz="3700" dirty="0"/>
              <a:t>ePortfolio</a:t>
            </a:r>
          </a:p>
        </p:txBody>
      </p:sp>
      <p:pic>
        <p:nvPicPr>
          <p:cNvPr id="5" name="Picture 4">
            <a:extLst>
              <a:ext uri="{FF2B5EF4-FFF2-40B4-BE49-F238E27FC236}">
                <a16:creationId xmlns:a16="http://schemas.microsoft.com/office/drawing/2014/main" id="{89C1F944-8AC3-1425-BB45-EE49081D49B6}"/>
              </a:ext>
            </a:extLst>
          </p:cNvPr>
          <p:cNvPicPr>
            <a:picLocks noChangeAspect="1"/>
          </p:cNvPicPr>
          <p:nvPr/>
        </p:nvPicPr>
        <p:blipFill>
          <a:blip r:embed="rId2"/>
          <a:stretch>
            <a:fillRect/>
          </a:stretch>
        </p:blipFill>
        <p:spPr>
          <a:xfrm>
            <a:off x="2024646" y="1775637"/>
            <a:ext cx="8481895" cy="4113719"/>
          </a:xfrm>
          <a:prstGeom prst="rect">
            <a:avLst/>
          </a:prstGeom>
          <a:noFill/>
        </p:spPr>
      </p:pic>
      <p:sp>
        <p:nvSpPr>
          <p:cNvPr id="6" name="Oval 5">
            <a:extLst>
              <a:ext uri="{FF2B5EF4-FFF2-40B4-BE49-F238E27FC236}">
                <a16:creationId xmlns:a16="http://schemas.microsoft.com/office/drawing/2014/main" id="{A6CFF50A-4AE9-58BE-25EC-A067EB6327B7}"/>
              </a:ext>
            </a:extLst>
          </p:cNvPr>
          <p:cNvSpPr/>
          <p:nvPr/>
        </p:nvSpPr>
        <p:spPr>
          <a:xfrm>
            <a:off x="2024646" y="1751657"/>
            <a:ext cx="1768509" cy="3646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166E1378-028E-2DA7-2719-4B4DE60E7DFE}"/>
              </a:ext>
            </a:extLst>
          </p:cNvPr>
          <p:cNvCxnSpPr/>
          <p:nvPr/>
        </p:nvCxnSpPr>
        <p:spPr>
          <a:xfrm flipV="1">
            <a:off x="2811624" y="3978411"/>
            <a:ext cx="1079440" cy="486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1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0BB9-C013-7C11-BE49-F0F3BCA912D7}"/>
              </a:ext>
            </a:extLst>
          </p:cNvPr>
          <p:cNvSpPr>
            <a:spLocks noGrp="1"/>
          </p:cNvSpPr>
          <p:nvPr>
            <p:ph type="title"/>
          </p:nvPr>
        </p:nvSpPr>
        <p:spPr/>
        <p:txBody>
          <a:bodyPr/>
          <a:lstStyle/>
          <a:p>
            <a:r>
              <a:rPr lang="en-GB" dirty="0"/>
              <a:t>Navigating the Portfolio</a:t>
            </a:r>
          </a:p>
        </p:txBody>
      </p:sp>
      <p:pic>
        <p:nvPicPr>
          <p:cNvPr id="5" name="Content Placeholder 4">
            <a:extLst>
              <a:ext uri="{FF2B5EF4-FFF2-40B4-BE49-F238E27FC236}">
                <a16:creationId xmlns:a16="http://schemas.microsoft.com/office/drawing/2014/main" id="{5FF7A50A-198B-4A13-119A-6470A8A106DB}"/>
              </a:ext>
            </a:extLst>
          </p:cNvPr>
          <p:cNvPicPr>
            <a:picLocks noGrp="1" noChangeAspect="1"/>
          </p:cNvPicPr>
          <p:nvPr>
            <p:ph idx="11"/>
          </p:nvPr>
        </p:nvPicPr>
        <p:blipFill>
          <a:blip r:embed="rId2"/>
          <a:stretch>
            <a:fillRect/>
          </a:stretch>
        </p:blipFill>
        <p:spPr>
          <a:xfrm>
            <a:off x="838200" y="2966232"/>
            <a:ext cx="10855325" cy="1733574"/>
          </a:xfrm>
        </p:spPr>
      </p:pic>
      <p:sp>
        <p:nvSpPr>
          <p:cNvPr id="6" name="Oval 5">
            <a:extLst>
              <a:ext uri="{FF2B5EF4-FFF2-40B4-BE49-F238E27FC236}">
                <a16:creationId xmlns:a16="http://schemas.microsoft.com/office/drawing/2014/main" id="{5F2DB4DE-5066-C67C-7DE0-D03EF84088A0}"/>
              </a:ext>
            </a:extLst>
          </p:cNvPr>
          <p:cNvSpPr/>
          <p:nvPr/>
        </p:nvSpPr>
        <p:spPr>
          <a:xfrm>
            <a:off x="1956756" y="3413500"/>
            <a:ext cx="4531807" cy="41951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2FB0B60D-EBD7-FFA1-318F-FB440BC167C1}"/>
              </a:ext>
            </a:extLst>
          </p:cNvPr>
          <p:cNvCxnSpPr>
            <a:cxnSpLocks/>
          </p:cNvCxnSpPr>
          <p:nvPr/>
        </p:nvCxnSpPr>
        <p:spPr>
          <a:xfrm flipH="1" flipV="1">
            <a:off x="10603149" y="4212077"/>
            <a:ext cx="633919" cy="7976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44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5783-5CAC-1EF1-7F3B-48E8EA5D4CFE}"/>
              </a:ext>
            </a:extLst>
          </p:cNvPr>
          <p:cNvSpPr>
            <a:spLocks noGrp="1"/>
          </p:cNvSpPr>
          <p:nvPr>
            <p:ph type="title"/>
          </p:nvPr>
        </p:nvSpPr>
        <p:spPr/>
        <p:txBody>
          <a:bodyPr/>
          <a:lstStyle/>
          <a:p>
            <a:r>
              <a:rPr lang="en-GB" dirty="0"/>
              <a:t>ePortfolio in Year 2 (Moodle)</a:t>
            </a:r>
          </a:p>
        </p:txBody>
      </p:sp>
      <p:sp>
        <p:nvSpPr>
          <p:cNvPr id="6" name="TextBox 5">
            <a:extLst>
              <a:ext uri="{FF2B5EF4-FFF2-40B4-BE49-F238E27FC236}">
                <a16:creationId xmlns:a16="http://schemas.microsoft.com/office/drawing/2014/main" id="{787F3FD7-E269-FB63-E17B-43C3E7C756E8}"/>
              </a:ext>
            </a:extLst>
          </p:cNvPr>
          <p:cNvSpPr txBox="1"/>
          <p:nvPr/>
        </p:nvSpPr>
        <p:spPr>
          <a:xfrm>
            <a:off x="10390100" y="1875072"/>
            <a:ext cx="1527349" cy="646331"/>
          </a:xfrm>
          <a:prstGeom prst="rect">
            <a:avLst/>
          </a:prstGeom>
          <a:noFill/>
        </p:spPr>
        <p:txBody>
          <a:bodyPr wrap="square" rtlCol="0">
            <a:spAutoFit/>
          </a:bodyPr>
          <a:lstStyle/>
          <a:p>
            <a:r>
              <a:rPr lang="en-GB" dirty="0"/>
              <a:t>Link to SharePoint </a:t>
            </a:r>
          </a:p>
        </p:txBody>
      </p:sp>
      <p:sp>
        <p:nvSpPr>
          <p:cNvPr id="7" name="TextBox 6">
            <a:extLst>
              <a:ext uri="{FF2B5EF4-FFF2-40B4-BE49-F238E27FC236}">
                <a16:creationId xmlns:a16="http://schemas.microsoft.com/office/drawing/2014/main" id="{BE244DE7-727D-D14D-D8F5-E2CB540C9255}"/>
              </a:ext>
            </a:extLst>
          </p:cNvPr>
          <p:cNvSpPr txBox="1"/>
          <p:nvPr/>
        </p:nvSpPr>
        <p:spPr>
          <a:xfrm>
            <a:off x="478239" y="2755622"/>
            <a:ext cx="2122238" cy="923330"/>
          </a:xfrm>
          <a:prstGeom prst="rect">
            <a:avLst/>
          </a:prstGeom>
          <a:noFill/>
        </p:spPr>
        <p:txBody>
          <a:bodyPr wrap="square" rtlCol="0">
            <a:spAutoFit/>
          </a:bodyPr>
          <a:lstStyle/>
          <a:p>
            <a:r>
              <a:rPr lang="en-GB" dirty="0"/>
              <a:t>Downloadable ARPP2 minimum requirements</a:t>
            </a:r>
          </a:p>
        </p:txBody>
      </p:sp>
      <p:pic>
        <p:nvPicPr>
          <p:cNvPr id="11" name="Content Placeholder 10">
            <a:extLst>
              <a:ext uri="{FF2B5EF4-FFF2-40B4-BE49-F238E27FC236}">
                <a16:creationId xmlns:a16="http://schemas.microsoft.com/office/drawing/2014/main" id="{104D3CD4-E954-8946-92F2-B9DD6EF983B9}"/>
              </a:ext>
            </a:extLst>
          </p:cNvPr>
          <p:cNvPicPr>
            <a:picLocks noGrp="1" noChangeAspect="1"/>
          </p:cNvPicPr>
          <p:nvPr>
            <p:ph idx="11"/>
          </p:nvPr>
        </p:nvPicPr>
        <p:blipFill>
          <a:blip r:embed="rId2"/>
          <a:stretch>
            <a:fillRect/>
          </a:stretch>
        </p:blipFill>
        <p:spPr>
          <a:xfrm>
            <a:off x="2500313" y="2521403"/>
            <a:ext cx="8542760" cy="2149026"/>
          </a:xfrm>
        </p:spPr>
      </p:pic>
      <p:cxnSp>
        <p:nvCxnSpPr>
          <p:cNvPr id="9" name="Straight Arrow Connector 8">
            <a:extLst>
              <a:ext uri="{FF2B5EF4-FFF2-40B4-BE49-F238E27FC236}">
                <a16:creationId xmlns:a16="http://schemas.microsoft.com/office/drawing/2014/main" id="{426D36BE-C33A-9982-4B2D-93E0F7421D4C}"/>
              </a:ext>
            </a:extLst>
          </p:cNvPr>
          <p:cNvCxnSpPr/>
          <p:nvPr/>
        </p:nvCxnSpPr>
        <p:spPr>
          <a:xfrm>
            <a:off x="2039814" y="3413266"/>
            <a:ext cx="1286189" cy="4999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665BFA-9602-5888-47BA-5E8662915381}"/>
              </a:ext>
            </a:extLst>
          </p:cNvPr>
          <p:cNvCxnSpPr>
            <a:cxnSpLocks/>
          </p:cNvCxnSpPr>
          <p:nvPr/>
        </p:nvCxnSpPr>
        <p:spPr>
          <a:xfrm flipH="1">
            <a:off x="9273229" y="2521403"/>
            <a:ext cx="1556696" cy="7199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56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B872-83F9-DB68-AFCE-2E095797A2A8}"/>
              </a:ext>
            </a:extLst>
          </p:cNvPr>
          <p:cNvSpPr>
            <a:spLocks noGrp="1"/>
          </p:cNvSpPr>
          <p:nvPr>
            <p:ph type="title"/>
          </p:nvPr>
        </p:nvSpPr>
        <p:spPr>
          <a:xfrm>
            <a:off x="838200" y="682016"/>
            <a:ext cx="10515600" cy="626831"/>
          </a:xfrm>
        </p:spPr>
        <p:txBody>
          <a:bodyPr>
            <a:normAutofit/>
          </a:bodyPr>
          <a:lstStyle/>
          <a:p>
            <a:r>
              <a:rPr lang="en-GB" sz="3700"/>
              <a:t>SharePoint </a:t>
            </a:r>
          </a:p>
        </p:txBody>
      </p:sp>
      <p:pic>
        <p:nvPicPr>
          <p:cNvPr id="5" name="Content Placeholder 4">
            <a:extLst>
              <a:ext uri="{FF2B5EF4-FFF2-40B4-BE49-F238E27FC236}">
                <a16:creationId xmlns:a16="http://schemas.microsoft.com/office/drawing/2014/main" id="{DE986BCA-D7C2-7BE3-D0FD-1902E25598F9}"/>
              </a:ext>
            </a:extLst>
          </p:cNvPr>
          <p:cNvPicPr>
            <a:picLocks noGrp="1" noChangeAspect="1"/>
          </p:cNvPicPr>
          <p:nvPr>
            <p:ph idx="11"/>
          </p:nvPr>
        </p:nvPicPr>
        <p:blipFill>
          <a:blip r:embed="rId2"/>
          <a:stretch>
            <a:fillRect/>
          </a:stretch>
        </p:blipFill>
        <p:spPr>
          <a:xfrm>
            <a:off x="1643439" y="1775637"/>
            <a:ext cx="9244308" cy="4113719"/>
          </a:xfrm>
          <a:noFill/>
        </p:spPr>
      </p:pic>
    </p:spTree>
    <p:extLst>
      <p:ext uri="{BB962C8B-B14F-4D97-AF65-F5344CB8AC3E}">
        <p14:creationId xmlns:p14="http://schemas.microsoft.com/office/powerpoint/2010/main" val="1361878819"/>
      </p:ext>
    </p:extLst>
  </p:cSld>
  <p:clrMapOvr>
    <a:masterClrMapping/>
  </p:clrMapOvr>
</p:sld>
</file>

<file path=ppt/theme/theme1.xml><?xml version="1.0" encoding="utf-8"?>
<a:theme xmlns:a="http://schemas.openxmlformats.org/drawingml/2006/main" name="Theme4">
  <a:themeElements>
    <a:clrScheme name="University of Buckingham">
      <a:dk1>
        <a:srgbClr val="333032"/>
      </a:dk1>
      <a:lt1>
        <a:srgbClr val="FFFFFF"/>
      </a:lt1>
      <a:dk2>
        <a:srgbClr val="E9C33B"/>
      </a:dk2>
      <a:lt2>
        <a:srgbClr val="E9E3DA"/>
      </a:lt2>
      <a:accent1>
        <a:srgbClr val="9B7936"/>
      </a:accent1>
      <a:accent2>
        <a:srgbClr val="75B5A3"/>
      </a:accent2>
      <a:accent3>
        <a:srgbClr val="8BC7ED"/>
      </a:accent3>
      <a:accent4>
        <a:srgbClr val="0D3863"/>
      </a:accent4>
      <a:accent5>
        <a:srgbClr val="E63323"/>
      </a:accent5>
      <a:accent6>
        <a:srgbClr val="EF8091"/>
      </a:accent6>
      <a:hlink>
        <a:srgbClr val="333032"/>
      </a:hlink>
      <a:folHlink>
        <a:srgbClr val="9B908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 id="{A04367BB-5506-419A-92D2-703D47137B16}" vid="{C3863C8F-33CE-409A-9DE4-476BA2DFE678}"/>
    </a:ext>
  </a:extLst>
</a:theme>
</file>

<file path=ppt/theme/theme2.xml><?xml version="1.0" encoding="utf-8"?>
<a:theme xmlns:a="http://schemas.openxmlformats.org/drawingml/2006/main" name="Body slides">
  <a:themeElements>
    <a:clrScheme name="University of Buckingham">
      <a:dk1>
        <a:srgbClr val="333032"/>
      </a:dk1>
      <a:lt1>
        <a:srgbClr val="FFFFFF"/>
      </a:lt1>
      <a:dk2>
        <a:srgbClr val="E9C33B"/>
      </a:dk2>
      <a:lt2>
        <a:srgbClr val="E9E3DA"/>
      </a:lt2>
      <a:accent1>
        <a:srgbClr val="9B7936"/>
      </a:accent1>
      <a:accent2>
        <a:srgbClr val="75B5A3"/>
      </a:accent2>
      <a:accent3>
        <a:srgbClr val="8BC7ED"/>
      </a:accent3>
      <a:accent4>
        <a:srgbClr val="0D3863"/>
      </a:accent4>
      <a:accent5>
        <a:srgbClr val="E63323"/>
      </a:accent5>
      <a:accent6>
        <a:srgbClr val="EF8091"/>
      </a:accent6>
      <a:hlink>
        <a:srgbClr val="333032"/>
      </a:hlink>
      <a:folHlink>
        <a:srgbClr val="9B9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 Jan 2023 Uni of Buckingham Powerpoint Template Master set up" id="{5E69F9E2-12FA-9C48-8F4F-58C0251F50D8}" vid="{964A801B-74FC-5E40-80A0-142D6F1B615F}"/>
    </a:ext>
  </a:extLst>
</a:theme>
</file>

<file path=ppt/theme/theme3.xml><?xml version="1.0" encoding="utf-8"?>
<a:theme xmlns:a="http://schemas.openxmlformats.org/drawingml/2006/main" name="Galleries and graphs">
  <a:themeElements>
    <a:clrScheme name="University of Buckingham">
      <a:dk1>
        <a:srgbClr val="333032"/>
      </a:dk1>
      <a:lt1>
        <a:srgbClr val="FFFFFF"/>
      </a:lt1>
      <a:dk2>
        <a:srgbClr val="E9C33B"/>
      </a:dk2>
      <a:lt2>
        <a:srgbClr val="E9E3DA"/>
      </a:lt2>
      <a:accent1>
        <a:srgbClr val="9B7936"/>
      </a:accent1>
      <a:accent2>
        <a:srgbClr val="75B5A3"/>
      </a:accent2>
      <a:accent3>
        <a:srgbClr val="8BC7ED"/>
      </a:accent3>
      <a:accent4>
        <a:srgbClr val="0D3863"/>
      </a:accent4>
      <a:accent5>
        <a:srgbClr val="E63323"/>
      </a:accent5>
      <a:accent6>
        <a:srgbClr val="EF8091"/>
      </a:accent6>
      <a:hlink>
        <a:srgbClr val="333032"/>
      </a:hlink>
      <a:folHlink>
        <a:srgbClr val="9B9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 Jan 2023 Uni of Buckingham Powerpoint Template Master set up" id="{5E69F9E2-12FA-9C48-8F4F-58C0251F50D8}" vid="{D1DA7691-ADF8-5040-A1E2-CF35C01E85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a13e7e2-567e-4a68-af12-bcde872f57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DFE1CE7BE6084A902661D38457B647" ma:contentTypeVersion="17" ma:contentTypeDescription="Create a new document." ma:contentTypeScope="" ma:versionID="31b254f1b10b6beea843f37513e65d8f">
  <xsd:schema xmlns:xsd="http://www.w3.org/2001/XMLSchema" xmlns:xs="http://www.w3.org/2001/XMLSchema" xmlns:p="http://schemas.microsoft.com/office/2006/metadata/properties" xmlns:ns3="76c39d59-5ef1-4fd5-8dcb-d4a091e8207f" xmlns:ns4="fa13e7e2-567e-4a68-af12-bcde872f57ae" targetNamespace="http://schemas.microsoft.com/office/2006/metadata/properties" ma:root="true" ma:fieldsID="a8689697f7ed4149b450f04ffbb3bf5a" ns3:_="" ns4:_="">
    <xsd:import namespace="76c39d59-5ef1-4fd5-8dcb-d4a091e8207f"/>
    <xsd:import namespace="fa13e7e2-567e-4a68-af12-bcde872f57a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39d59-5ef1-4fd5-8dcb-d4a091e820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13e7e2-567e-4a68-af12-bcde872f57a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6F785A-84D9-401F-8DEE-98D92E32D411}">
  <ds:schemaRefs>
    <ds:schemaRef ds:uri="http://www.w3.org/XML/1998/namespace"/>
    <ds:schemaRef ds:uri="http://schemas.microsoft.com/office/2006/documentManagement/types"/>
    <ds:schemaRef ds:uri="76c39d59-5ef1-4fd5-8dcb-d4a091e8207f"/>
    <ds:schemaRef ds:uri="http://purl.org/dc/dcmitype/"/>
    <ds:schemaRef ds:uri="http://purl.org/dc/elements/1.1/"/>
    <ds:schemaRef ds:uri="http://purl.org/dc/terms/"/>
    <ds:schemaRef ds:uri="http://schemas.microsoft.com/office/2006/metadata/properties"/>
    <ds:schemaRef ds:uri="fa13e7e2-567e-4a68-af12-bcde872f57a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A89D73B-8D0A-4CD8-B7F8-7CDE1DC7F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39d59-5ef1-4fd5-8dcb-d4a091e8207f"/>
    <ds:schemaRef ds:uri="fa13e7e2-567e-4a68-af12-bcde872f57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9608D9-3EC5-4BFE-A9E1-51CF1D5A48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Theme4</Template>
  <TotalTime>1222</TotalTime>
  <Words>2089</Words>
  <Application>Microsoft Office PowerPoint</Application>
  <PresentationFormat>Widescreen</PresentationFormat>
  <Paragraphs>221</Paragraphs>
  <Slides>29</Slides>
  <Notes>14</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Theme4</vt:lpstr>
      <vt:lpstr>Body slides</vt:lpstr>
      <vt:lpstr>Galleries and graphs</vt:lpstr>
      <vt:lpstr>PowerPoint Presentation</vt:lpstr>
      <vt:lpstr>Overview</vt:lpstr>
      <vt:lpstr>ePortfolio</vt:lpstr>
      <vt:lpstr>Accessing the ePortfolio</vt:lpstr>
      <vt:lpstr>Moodle ePortfolio Page</vt:lpstr>
      <vt:lpstr>ePortfolio</vt:lpstr>
      <vt:lpstr>Navigating the Portfolio</vt:lpstr>
      <vt:lpstr>ePortfolio in Year 2 (Moodle)</vt:lpstr>
      <vt:lpstr>SharePoint </vt:lpstr>
      <vt:lpstr>ARPP2</vt:lpstr>
      <vt:lpstr>Minimum Expectations for ARPP2</vt:lpstr>
      <vt:lpstr>Professional Photo</vt:lpstr>
      <vt:lpstr>ePortfolio Declaration</vt:lpstr>
      <vt:lpstr>General Reflections</vt:lpstr>
      <vt:lpstr>Tips for Reflection</vt:lpstr>
      <vt:lpstr>CSFC Tutor Feedback </vt:lpstr>
      <vt:lpstr>CSFC Hospital Case</vt:lpstr>
      <vt:lpstr>Personal Development Review</vt:lpstr>
      <vt:lpstr>Personal Development Plan (PDP)</vt:lpstr>
      <vt:lpstr>Early Years TAB Exercise</vt:lpstr>
      <vt:lpstr>Mandatory Training</vt:lpstr>
      <vt:lpstr>GMC Linking</vt:lpstr>
      <vt:lpstr>Student Lead Practical Procedures (StOPPS)</vt:lpstr>
      <vt:lpstr>Student Lead Practical Procedures (StOPPS)</vt:lpstr>
      <vt:lpstr>Additional Achievement</vt:lpstr>
      <vt:lpstr>Example of Interaction With ePortfolio</vt:lpstr>
      <vt:lpstr>Tips for ARPP2</vt:lpstr>
      <vt:lpstr>Tips for ARPP2</vt:lpstr>
      <vt:lpstr>PowerPoint Presentation</vt:lpstr>
    </vt:vector>
  </TitlesOfParts>
  <Company>University of Buckingham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Plimmer</dc:creator>
  <cp:lastModifiedBy>Sarah Plimmer</cp:lastModifiedBy>
  <cp:revision>11</cp:revision>
  <dcterms:created xsi:type="dcterms:W3CDTF">2025-06-11T18:16:14Z</dcterms:created>
  <dcterms:modified xsi:type="dcterms:W3CDTF">2025-06-18T08:02:01Z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0x01010030DFE1CE7BE6084A902661D38457B647</vt:lpwstr>
  </property>
</Properties>
</file>