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  <p:sldMasterId id="2147483715" r:id="rId5"/>
  </p:sldMasterIdLst>
  <p:notesMasterIdLst>
    <p:notesMasterId r:id="rId12"/>
  </p:notesMasterIdLst>
  <p:sldIdLst>
    <p:sldId id="403" r:id="rId6"/>
    <p:sldId id="425" r:id="rId7"/>
    <p:sldId id="257" r:id="rId8"/>
    <p:sldId id="428" r:id="rId9"/>
    <p:sldId id="429" r:id="rId10"/>
    <p:sldId id="43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C4C8"/>
    <a:srgbClr val="005EB8"/>
    <a:srgbClr val="FFFBE5"/>
    <a:srgbClr val="003087"/>
    <a:srgbClr val="FFFFCC"/>
    <a:srgbClr val="FBF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3EFC1-4B57-4480-A831-95FECED08538}" v="1" dt="2025-02-12T14:36:27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3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21F71-2342-4BDB-BE04-723233423DCD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99E2-AE29-4DEA-902B-5F804A7095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56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E8EE535-7C67-52F5-0C70-F0AA4B73A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3"/>
            <a:ext cx="10854791" cy="132556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1EAA91-D920-C635-4B6B-42228B1879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5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58E5E9-2E7D-6DCE-2F73-AA028FB003F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2594918"/>
            <a:ext cx="10854791" cy="32070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0BED10-FC3F-8F40-ADF8-A389FD01C657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2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9EF0AA1-F737-3721-578B-807B24401F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2359" y="1251917"/>
            <a:ext cx="10537883" cy="2276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</a:t>
            </a:r>
            <a:br>
              <a:rPr lang="en-GB"/>
            </a:br>
            <a:r>
              <a:rPr lang="en-GB"/>
              <a:t>title text</a:t>
            </a:r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82CEC91-3983-2B52-361E-92DFFADCAB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2358" y="3658976"/>
            <a:ext cx="7157786" cy="216535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24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 </a:t>
            </a:r>
            <a:br>
              <a:rPr lang="en-GB"/>
            </a:br>
            <a:r>
              <a:rPr lang="en-GB"/>
              <a:t>subtitle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4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6511"/>
            <a:ext cx="3932237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396E47-5C35-F478-FDD2-2645A67912A1}"/>
              </a:ext>
            </a:extLst>
          </p:cNvPr>
          <p:cNvSpPr/>
          <p:nvPr userDrawn="1"/>
        </p:nvSpPr>
        <p:spPr>
          <a:xfrm>
            <a:off x="5181599" y="0"/>
            <a:ext cx="6501711" cy="6858000"/>
          </a:xfrm>
          <a:prstGeom prst="rect">
            <a:avLst/>
          </a:prstGeom>
          <a:solidFill>
            <a:srgbClr val="E9C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FF259B6A-5B48-ED84-64A3-F1D820C76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1084178"/>
            <a:ext cx="5865812" cy="47848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8CA0FBD-219E-2D93-3551-161B7D2DE8E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216741"/>
            <a:ext cx="3932237" cy="3652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63984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5874" y="556511"/>
            <a:ext cx="5847926" cy="175638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5B145D-9CE2-8694-4C5B-DDA25C447D7D}"/>
              </a:ext>
            </a:extLst>
          </p:cNvPr>
          <p:cNvSpPr/>
          <p:nvPr userDrawn="1"/>
        </p:nvSpPr>
        <p:spPr>
          <a:xfrm>
            <a:off x="677333" y="288961"/>
            <a:ext cx="1253067" cy="5818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403917E-D500-F58D-4004-E0642AA54B1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099732" y="288960"/>
            <a:ext cx="3081867" cy="5818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B03169C-440E-C7C1-E4BA-30196EEBCDC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05874" y="2544690"/>
            <a:ext cx="6008793" cy="3562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7580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D5C3BA8-8756-B39F-2678-08233633F3CA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A5925A2C-236A-D69A-417C-8783D06A9B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9CE7FBA-F6CD-6E4F-D321-94324918D7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2359" y="1251917"/>
            <a:ext cx="10537883" cy="2276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</a:t>
            </a:r>
            <a:br>
              <a:rPr lang="en-GB"/>
            </a:br>
            <a:r>
              <a:rPr lang="en-GB"/>
              <a:t>title text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4A059D86-665B-932E-3E12-445EBEF390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2358" y="3658976"/>
            <a:ext cx="3520859" cy="21653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 </a:t>
            </a:r>
            <a:br>
              <a:rPr lang="en-GB"/>
            </a:br>
            <a:r>
              <a:rPr lang="en-GB"/>
              <a:t>subtitle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69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"/>
            <a:ext cx="12192000" cy="60928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70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E8EE535-7C67-52F5-0C70-F0AA4B73A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3"/>
            <a:ext cx="10854791" cy="132556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1EAA91-D920-C635-4B6B-42228B1879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5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58E5E9-2E7D-6DCE-2F73-AA028FB003F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2594918"/>
            <a:ext cx="10854791" cy="32070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0BED10-FC3F-8F40-ADF8-A389FD01C657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29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E8EE535-7C67-52F5-0C70-F0AA4B73A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3"/>
            <a:ext cx="10854791" cy="132556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1EAA91-D920-C635-4B6B-42228B1879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5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58E5E9-2E7D-6DCE-2F73-AA028FB003F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2594918"/>
            <a:ext cx="10854791" cy="32070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2210494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CAAC1B-6982-E347-7F08-9B19C563764B}"/>
              </a:ext>
            </a:extLst>
          </p:cNvPr>
          <p:cNvSpPr/>
          <p:nvPr userDrawn="1"/>
        </p:nvSpPr>
        <p:spPr>
          <a:xfrm>
            <a:off x="5181599" y="0"/>
            <a:ext cx="650171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36381B7-09BC-AC23-2DA4-4F8FC9CEB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1084178"/>
            <a:ext cx="5865812" cy="47848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55F7AF3-EF6D-6760-778D-59236E185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69776"/>
            <a:ext cx="3932237" cy="2899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F5399F2-237F-F0DC-144B-BBC1C21874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9333"/>
            <a:ext cx="3932237" cy="224860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7A0E72-DC7A-8689-0E58-8C7110301699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20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81E0FB-1553-030D-1E85-3816058D3163}"/>
              </a:ext>
            </a:extLst>
          </p:cNvPr>
          <p:cNvSpPr/>
          <p:nvPr userDrawn="1"/>
        </p:nvSpPr>
        <p:spPr>
          <a:xfrm>
            <a:off x="677333" y="288961"/>
            <a:ext cx="1253067" cy="58183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B10932C3-9F89-5CA8-BA25-8B4A94E32F3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099732" y="288961"/>
            <a:ext cx="3081867" cy="5818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E65D5961-F88F-892B-FCA3-9B12BBB3A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5874" y="3208078"/>
            <a:ext cx="6008793" cy="2899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D8C7D8-70CC-FA4E-C91D-7420EDE9B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4286" y="797635"/>
            <a:ext cx="6010381" cy="224860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</a:t>
            </a:r>
            <a:b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</a:b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9B5CE997-6807-A1DE-62F7-DB933C6C0A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307DB21-8C18-D16E-AA6D-5687423B1DAF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94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3738AD3-D682-9A5F-E47D-C8BF942B980C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7BBF4CF-27CE-0E00-5480-5F66DAD1D8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3"/>
            <a:ext cx="10854791" cy="132556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15B3AD-89B3-C418-EF89-BD6837EF198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4"/>
            <a:ext cx="3021701" cy="8204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B9B434-A8F3-C1C1-26A8-0705882E0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122218" y="2019834"/>
            <a:ext cx="3021701" cy="8204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17542B9-A7DD-6B32-B49C-4DFD392FFAAC}"/>
              </a:ext>
            </a:extLst>
          </p:cNvPr>
          <p:cNvCxnSpPr/>
          <p:nvPr userDrawn="1"/>
        </p:nvCxnSpPr>
        <p:spPr>
          <a:xfrm>
            <a:off x="838200" y="2840305"/>
            <a:ext cx="30217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102D6E-E993-58BB-25EF-D2F96A946585}"/>
              </a:ext>
            </a:extLst>
          </p:cNvPr>
          <p:cNvCxnSpPr/>
          <p:nvPr userDrawn="1"/>
        </p:nvCxnSpPr>
        <p:spPr>
          <a:xfrm>
            <a:off x="4122217" y="2840305"/>
            <a:ext cx="30217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9907C90-0573-C020-DDE3-08B08B65E58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3197224"/>
            <a:ext cx="3021701" cy="2637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8ADED0-3954-D075-0AD9-09F8C5F5E12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122216" y="3197224"/>
            <a:ext cx="3021701" cy="2637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74C08CF4-E852-1990-4EE8-A48A9DB51CF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496637" y="2019834"/>
            <a:ext cx="3196354" cy="3841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E8EE535-7C67-52F5-0C70-F0AA4B73A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3"/>
            <a:ext cx="10854791" cy="132556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1EAA91-D920-C635-4B6B-42228B1879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5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58E5E9-2E7D-6DCE-2F73-AA028FB003F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2594918"/>
            <a:ext cx="10854791" cy="32070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2210494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37BADAC-B93E-789C-ABAE-96A311800180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4326F55-93A8-5A45-E2A7-43A03617C7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E000E83-53BE-AC6B-E397-90D49BFB091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3B698-F8F7-B8EA-9703-3D2CBA39B8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2D7935-AF89-EFD0-77D5-BD258E6AA6F7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150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1A7E389-FBAD-D31F-BC07-404FB73F8D0C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D56CA2E-8944-7591-4DBB-2BF9352794A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E08A5B-D30A-3F1B-91C2-4B54A9CFDA1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1E03D2-7FF6-A443-849C-8D48DFCC0A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50E465-D032-7717-4891-7672ABB489A6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73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27A866-1CD5-FDD9-E946-96294573A36E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F41430E-1BAE-834E-E5D3-0E385DE201E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5A8BD44-C925-0938-9ECE-0CCEF1208646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A16A5C-6D24-768E-C950-D15236E374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DE6E2D-EA0D-E3A0-183C-83F1989D1BCE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061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AA66B2-4650-CF6A-F927-9F0362E6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3FE4F-C802-F324-5D86-20B4F9C93D0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ECA76-B7FB-F113-2589-58178497C8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37B9D2-FF5E-10F8-4868-686EE272FFC8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331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9EF0AA1-F737-3721-578B-807B24401F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2359" y="1251917"/>
            <a:ext cx="10537883" cy="2276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</a:t>
            </a:r>
            <a:br>
              <a:rPr lang="en-GB"/>
            </a:br>
            <a:r>
              <a:rPr lang="en-GB"/>
              <a:t>title text</a:t>
            </a:r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82CEC91-3983-2B52-361E-92DFFADCAB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2358" y="3658976"/>
            <a:ext cx="7157786" cy="216535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24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 </a:t>
            </a:r>
            <a:br>
              <a:rPr lang="en-GB"/>
            </a:br>
            <a:r>
              <a:rPr lang="en-GB"/>
              <a:t>subtitle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441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6511"/>
            <a:ext cx="3932237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396E47-5C35-F478-FDD2-2645A67912A1}"/>
              </a:ext>
            </a:extLst>
          </p:cNvPr>
          <p:cNvSpPr/>
          <p:nvPr userDrawn="1"/>
        </p:nvSpPr>
        <p:spPr>
          <a:xfrm>
            <a:off x="5181599" y="0"/>
            <a:ext cx="6501711" cy="6858000"/>
          </a:xfrm>
          <a:prstGeom prst="rect">
            <a:avLst/>
          </a:prstGeom>
          <a:solidFill>
            <a:srgbClr val="E9C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FF259B6A-5B48-ED84-64A3-F1D820C76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1084178"/>
            <a:ext cx="5865812" cy="47848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8CA0FBD-219E-2D93-3551-161B7D2DE8E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216741"/>
            <a:ext cx="3932237" cy="3652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639840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5874" y="556511"/>
            <a:ext cx="5847926" cy="175638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5B145D-9CE2-8694-4C5B-DDA25C447D7D}"/>
              </a:ext>
            </a:extLst>
          </p:cNvPr>
          <p:cNvSpPr/>
          <p:nvPr userDrawn="1"/>
        </p:nvSpPr>
        <p:spPr>
          <a:xfrm>
            <a:off x="677333" y="288961"/>
            <a:ext cx="1253067" cy="5818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403917E-D500-F58D-4004-E0642AA54B1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099732" y="288960"/>
            <a:ext cx="3081867" cy="5818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B03169C-440E-C7C1-E4BA-30196EEBCDC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05874" y="2544690"/>
            <a:ext cx="6008793" cy="3562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7580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D5C3BA8-8756-B39F-2678-08233633F3CA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A5925A2C-236A-D69A-417C-8783D06A9B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9CE7FBA-F6CD-6E4F-D321-94324918D7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2359" y="1251917"/>
            <a:ext cx="10537883" cy="2276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</a:t>
            </a:r>
            <a:br>
              <a:rPr lang="en-GB"/>
            </a:br>
            <a:r>
              <a:rPr lang="en-GB"/>
              <a:t>title text</a:t>
            </a:r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4A059D86-665B-932E-3E12-445EBEF390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2358" y="3658976"/>
            <a:ext cx="3520859" cy="21653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 </a:t>
            </a:r>
            <a:br>
              <a:rPr lang="en-GB"/>
            </a:br>
            <a:r>
              <a:rPr lang="en-GB"/>
              <a:t>subtitle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690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37FC-D2F4-4668-AA56-07F6CBF14EC6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30-3D0D-4548-9CFF-0A763AB7CD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75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CAAC1B-6982-E347-7F08-9B19C563764B}"/>
              </a:ext>
            </a:extLst>
          </p:cNvPr>
          <p:cNvSpPr/>
          <p:nvPr userDrawn="1"/>
        </p:nvSpPr>
        <p:spPr>
          <a:xfrm>
            <a:off x="5181599" y="0"/>
            <a:ext cx="650171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36381B7-09BC-AC23-2DA4-4F8FC9CEB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1084178"/>
            <a:ext cx="5865812" cy="47848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55F7AF3-EF6D-6760-778D-59236E185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69776"/>
            <a:ext cx="3932237" cy="2899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F5399F2-237F-F0DC-144B-BBC1C21874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9333"/>
            <a:ext cx="3932237" cy="224860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7A0E72-DC7A-8689-0E58-8C7110301699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2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81E0FB-1553-030D-1E85-3816058D3163}"/>
              </a:ext>
            </a:extLst>
          </p:cNvPr>
          <p:cNvSpPr/>
          <p:nvPr userDrawn="1"/>
        </p:nvSpPr>
        <p:spPr>
          <a:xfrm>
            <a:off x="677333" y="288961"/>
            <a:ext cx="1253067" cy="58183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B10932C3-9F89-5CA8-BA25-8B4A94E32F3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099732" y="288961"/>
            <a:ext cx="3081867" cy="5818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E65D5961-F88F-892B-FCA3-9B12BBB3A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5874" y="3208078"/>
            <a:ext cx="6008793" cy="2899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D8C7D8-70CC-FA4E-C91D-7420EDE9B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4286" y="797635"/>
            <a:ext cx="6010381" cy="224860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</a:t>
            </a:r>
            <a:b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</a:b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9B5CE997-6807-A1DE-62F7-DB933C6C0A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307DB21-8C18-D16E-AA6D-5687423B1DAF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9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3738AD3-D682-9A5F-E47D-C8BF942B980C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7BBF4CF-27CE-0E00-5480-5F66DAD1D8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3"/>
            <a:ext cx="10854791" cy="1325563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15B3AD-89B3-C418-EF89-BD6837EF198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4"/>
            <a:ext cx="3021701" cy="8204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B9B434-A8F3-C1C1-26A8-0705882E0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122218" y="2019834"/>
            <a:ext cx="3021701" cy="8204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17542B9-A7DD-6B32-B49C-4DFD392FFAAC}"/>
              </a:ext>
            </a:extLst>
          </p:cNvPr>
          <p:cNvCxnSpPr/>
          <p:nvPr userDrawn="1"/>
        </p:nvCxnSpPr>
        <p:spPr>
          <a:xfrm>
            <a:off x="838200" y="2840305"/>
            <a:ext cx="30217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102D6E-E993-58BB-25EF-D2F96A946585}"/>
              </a:ext>
            </a:extLst>
          </p:cNvPr>
          <p:cNvCxnSpPr/>
          <p:nvPr userDrawn="1"/>
        </p:nvCxnSpPr>
        <p:spPr>
          <a:xfrm>
            <a:off x="4122217" y="2840305"/>
            <a:ext cx="30217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9907C90-0573-C020-DDE3-08B08B65E58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3197224"/>
            <a:ext cx="3021701" cy="2637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8ADED0-3954-D075-0AD9-09F8C5F5E12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122216" y="3197224"/>
            <a:ext cx="3021701" cy="2637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74C08CF4-E852-1990-4EE8-A48A9DB51CF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496637" y="2019834"/>
            <a:ext cx="3196354" cy="3841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4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37BADAC-B93E-789C-ABAE-96A311800180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4326F55-93A8-5A45-E2A7-43A03617C74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E000E83-53BE-AC6B-E397-90D49BFB091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D3B698-F8F7-B8EA-9703-3D2CBA39B8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2D7935-AF89-EFD0-77D5-BD258E6AA6F7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15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1A7E389-FBAD-D31F-BC07-404FB73F8D0C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D56CA2E-8944-7591-4DBB-2BF9352794A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3E08A5B-D30A-3F1B-91C2-4B54A9CFDA1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1E03D2-7FF6-A443-849C-8D48DFCC0A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50E465-D032-7717-4891-7672ABB489A6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7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A27A866-1CD5-FDD9-E946-96294573A36E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F41430E-1BAE-834E-E5D3-0E385DE201E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5A8BD44-C925-0938-9ECE-0CCEF1208646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A16A5C-6D24-768E-C950-D15236E374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DE6E2D-EA0D-E3A0-183C-83F1989D1BCE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0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 userDrawn="1"/>
        </p:nvSpPr>
        <p:spPr>
          <a:xfrm>
            <a:off x="744466" y="424394"/>
            <a:ext cx="10948523" cy="9076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AA66B2-4650-CF6A-F927-9F0362E6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540596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3FE4F-C802-F324-5D86-20B4F9C93D0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115679"/>
            <a:ext cx="10854791" cy="4022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ECA76-B7FB-F113-2589-58178497C8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9334"/>
            <a:ext cx="10854791" cy="641670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defRPr/>
            </a:lvl1pPr>
          </a:lstStyle>
          <a:p>
            <a:pPr algn="l">
              <a:lnSpc>
                <a:spcPct val="100000"/>
              </a:lnSpc>
            </a:pPr>
            <a:r>
              <a:rPr lang="en-GB" sz="4400">
                <a:solidFill>
                  <a:srgbClr val="333131"/>
                </a:solidFill>
                <a:latin typeface="Georgia" panose="02040502050405020303" pitchFamily="18" charset="0"/>
              </a:rPr>
              <a:t>Click to edit title text</a:t>
            </a:r>
            <a:endParaRPr lang="en-US" sz="4400">
              <a:solidFill>
                <a:srgbClr val="33313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37B9D2-FF5E-10F8-4868-686EE272FFC8}"/>
              </a:ext>
            </a:extLst>
          </p:cNvPr>
          <p:cNvSpPr/>
          <p:nvPr userDrawn="1"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>
              <a:alpha val="549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33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E2E19C60-45DB-62F6-1171-0B6FD35356BC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17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10" r:id="rId10"/>
    <p:sldLayoutId id="2147483711" r:id="rId11"/>
    <p:sldLayoutId id="2147483712" r:id="rId12"/>
    <p:sldLayoutId id="2147483713" r:id="rId13"/>
    <p:sldLayoutId id="214748373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E2E19C60-45DB-62F6-1171-0B6FD35356BC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17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125C6-D453-179D-C96C-6E34F0976D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67768" y="3587955"/>
            <a:ext cx="6916083" cy="2165353"/>
          </a:xfrm>
        </p:spPr>
        <p:txBody>
          <a:bodyPr lIns="91440" tIns="45720" rIns="91440" bIns="45720" anchor="t"/>
          <a:lstStyle/>
          <a:p>
            <a:r>
              <a:rPr lang="en-GB" dirty="0"/>
              <a:t>Assessment Team</a:t>
            </a:r>
            <a:endParaRPr lang="en-GB" dirty="0">
              <a:latin typeface="Arial"/>
              <a:cs typeface="Arial"/>
            </a:endParaRPr>
          </a:p>
          <a:p>
            <a:r>
              <a:rPr lang="en-GB" dirty="0">
                <a:latin typeface="Arial"/>
                <a:cs typeface="Arial"/>
              </a:rPr>
              <a:t>Faculty of Medicine and Health Sciences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BB61F-FED8-2F4D-84D7-C96D130346C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38687" y="918561"/>
            <a:ext cx="9907480" cy="1971675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OSCE Assessments – Domain Marking</a:t>
            </a:r>
            <a:br>
              <a:rPr lang="en-US" sz="6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525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D1BCF-8EFF-DD73-24A6-AD0456B162A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25372" y="1367073"/>
            <a:ext cx="10854791" cy="4707802"/>
          </a:xfrm>
        </p:spPr>
        <p:txBody>
          <a:bodyPr lIns="91440" tIns="45720" rIns="91440" bIns="45720" anchor="t"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For each of your OSCE stations you will be marked across 4 domains;</a:t>
            </a:r>
          </a:p>
          <a:p>
            <a:pPr marL="1371600" lvl="2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Communication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Practical Skills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Clinical Knowledge &amp; Problem Solving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Professionalism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Each domain carries a mark between 1 and 5 marks, giving a maximum total of 20 marks per station.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The domains are the same irrespective of station type/content </a:t>
            </a:r>
            <a:r>
              <a:rPr lang="en-GB" sz="1400" dirty="0" err="1">
                <a:solidFill>
                  <a:schemeClr val="tx1"/>
                </a:solidFill>
                <a:latin typeface="Arial"/>
                <a:cs typeface="Arial"/>
              </a:rPr>
              <a:t>e.g</a:t>
            </a: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 History taking, examinations, prescribing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The assessors will mark you in each domain by their observance of particular behaviours/attributes that they are looking for you to demonstrate in each domain.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The following slides feature examples of these types of behaviours, to enable them to award the appropriate numerical score for your performance in each domain.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The lists are by no means ‘exhaustive’ nor are they to be used as a ‘</a:t>
            </a:r>
            <a:r>
              <a:rPr lang="en-GB" sz="1400" dirty="0" err="1">
                <a:solidFill>
                  <a:schemeClr val="tx1"/>
                </a:solidFill>
                <a:latin typeface="Arial"/>
                <a:cs typeface="Arial"/>
              </a:rPr>
              <a:t>tickbox</a:t>
            </a: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’ exercise. The assessor will judge the </a:t>
            </a:r>
            <a:r>
              <a:rPr lang="en-GB" sz="1400" u="sng" dirty="0">
                <a:solidFill>
                  <a:schemeClr val="tx1"/>
                </a:solidFill>
                <a:latin typeface="Arial"/>
                <a:cs typeface="Arial"/>
              </a:rPr>
              <a:t>overall</a:t>
            </a: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 balance of your positive demonstration, and delivery of, these behaviours and it might be that some behaviours are more vital in certain station types. For example, in a history station for the communication domain, actively demonstrating good patient listening skills would be more prominent than an examination station where you might be using a model.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Arial"/>
                <a:cs typeface="Arial"/>
              </a:rPr>
              <a:t>Conversely, in such an examination station, explaining the process as you are completing it would be a demonstration of communication skills, but would be unnecessary during a history take.</a:t>
            </a:r>
            <a:endParaRPr lang="en-GB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BB61F-FED8-2F4D-84D7-C96D13034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OSCE Domain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Marking Overview</a:t>
            </a:r>
          </a:p>
        </p:txBody>
      </p:sp>
    </p:spTree>
    <p:extLst>
      <p:ext uri="{BB962C8B-B14F-4D97-AF65-F5344CB8AC3E}">
        <p14:creationId xmlns:p14="http://schemas.microsoft.com/office/powerpoint/2010/main" val="241376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BD024-2764-A428-42D6-B417AE82DF3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38198" y="1902963"/>
            <a:ext cx="10854791" cy="402212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Builds rapport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Positive body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Demonstrates good listening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Uses appropriate, professional language and avoids medical jargon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Checks for patient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Describes the process as they are completing it, where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Demonstrates confidence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Is able to adopt a sensitive approach, where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Demonstrates empathy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Leaves room for the patient to speak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Closes consultation appropriately</a:t>
            </a:r>
          </a:p>
          <a:p>
            <a:endParaRPr lang="en-GB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3C4813-5DDE-8447-B030-D6B459565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305348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371DB-15D5-70B6-A0E7-C5EAC7FD0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88D6A-CD07-9C86-8E81-CFB1322A7A63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38198" y="1902963"/>
            <a:ext cx="10854791" cy="402212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Clear, fluent and systematic approach to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Explores ICE effectively during a consultation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Picks up on cues from the patient and is able to adjust approach where/if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Is able to deliver a clear summary, containing all relevant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Effective time keeping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Is able to clarify unclear points with the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Is able to demonstrate an appropriate balance between open and closed question styles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Appropriate use of external resources such as BNF/Medicines Complete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Is able to complete medical records/forms appropriately such as NEWS charts, prescriptions</a:t>
            </a:r>
          </a:p>
          <a:p>
            <a:endParaRPr lang="en-GB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A06984-C5E6-F5FD-4A39-5021B1CBA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Practical Skills</a:t>
            </a:r>
          </a:p>
        </p:txBody>
      </p:sp>
    </p:spTree>
    <p:extLst>
      <p:ext uri="{BB962C8B-B14F-4D97-AF65-F5344CB8AC3E}">
        <p14:creationId xmlns:p14="http://schemas.microsoft.com/office/powerpoint/2010/main" val="3460350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3D4B6-CE1A-1851-6F09-70F1FFFDB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81BD1A-1F61-0FFB-A1A3-1D9345970D8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38198" y="1902963"/>
            <a:ext cx="10854791" cy="402212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Able to respond to, and request, information specific to the patient presentation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Approach leads to a clear picture of the patient clinical situation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Good understanding of the patient condition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Able to present justifiable diagnoses/differentials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Able to demonstrate correct dosing schedules for appropriate treatments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Able to demonstrate knowledge of possible risks of appropriate treatments, including checking for allergies and contraindications with existing/proposed treatments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Able to demonstrate reasonable management options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Uses appropriate 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5DFF0F-6334-0CA8-7D86-4DC0F609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Clinical Knowledge &amp;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2242236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8962E-280C-5BC4-A383-578DBE07E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064F4-451D-2687-D24D-498D61F0AC56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38198" y="1902963"/>
            <a:ext cx="10854791" cy="402212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Introduces self appropriately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Dressed professionally and prepared e.g. has own stethoscope and watch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Adherence to infection control e.g. </a:t>
            </a:r>
            <a:r>
              <a:rPr lang="en-GB" sz="1600" dirty="0" err="1"/>
              <a:t>bbe</a:t>
            </a:r>
            <a:r>
              <a:rPr lang="en-GB" sz="1600" dirty="0"/>
              <a:t>, washes hands, use of </a:t>
            </a:r>
            <a:r>
              <a:rPr lang="en-GB" sz="1600" dirty="0" err="1"/>
              <a:t>ppe</a:t>
            </a:r>
            <a:r>
              <a:rPr lang="en-GB" sz="1600" dirty="0"/>
              <a:t> where appropriate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Checks patient 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Uses patient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Elicits consent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Respectful and non-judgemental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Aware of clinical risk, complexity of care and safe prescribing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Thanks the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2F8EB-BEE1-CB09-DD99-4F3794CE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Professionalism</a:t>
            </a:r>
          </a:p>
        </p:txBody>
      </p:sp>
    </p:spTree>
    <p:extLst>
      <p:ext uri="{BB962C8B-B14F-4D97-AF65-F5344CB8AC3E}">
        <p14:creationId xmlns:p14="http://schemas.microsoft.com/office/powerpoint/2010/main" val="2124074308"/>
      </p:ext>
    </p:extLst>
  </p:cSld>
  <p:clrMapOvr>
    <a:masterClrMapping/>
  </p:clrMapOvr>
</p:sld>
</file>

<file path=ppt/theme/theme1.xml><?xml version="1.0" encoding="utf-8"?>
<a:theme xmlns:a="http://schemas.openxmlformats.org/drawingml/2006/main" name="Body slides">
  <a:themeElements>
    <a:clrScheme name="University of Buckingham">
      <a:dk1>
        <a:srgbClr val="333032"/>
      </a:dk1>
      <a:lt1>
        <a:srgbClr val="FFFFFF"/>
      </a:lt1>
      <a:dk2>
        <a:srgbClr val="E9C33B"/>
      </a:dk2>
      <a:lt2>
        <a:srgbClr val="E9E3DA"/>
      </a:lt2>
      <a:accent1>
        <a:srgbClr val="9B7936"/>
      </a:accent1>
      <a:accent2>
        <a:srgbClr val="75B5A3"/>
      </a:accent2>
      <a:accent3>
        <a:srgbClr val="8BC7ED"/>
      </a:accent3>
      <a:accent4>
        <a:srgbClr val="0D3863"/>
      </a:accent4>
      <a:accent5>
        <a:srgbClr val="E63323"/>
      </a:accent5>
      <a:accent6>
        <a:srgbClr val="EF8091"/>
      </a:accent6>
      <a:hlink>
        <a:srgbClr val="333032"/>
      </a:hlink>
      <a:folHlink>
        <a:srgbClr val="9B9083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 of Buckingham Powerpoint Template Master set up" id="{8B9719FE-B09C-EF47-BFD0-DE3FD5270DAD}" vid="{28B00A5A-2D9A-A540-BAF4-E0A7604B2160}"/>
    </a:ext>
  </a:extLst>
</a:theme>
</file>

<file path=ppt/theme/theme2.xml><?xml version="1.0" encoding="utf-8"?>
<a:theme xmlns:a="http://schemas.openxmlformats.org/drawingml/2006/main" name="Body slides">
  <a:themeElements>
    <a:clrScheme name="University of Buckingham">
      <a:dk1>
        <a:srgbClr val="333032"/>
      </a:dk1>
      <a:lt1>
        <a:srgbClr val="FFFFFF"/>
      </a:lt1>
      <a:dk2>
        <a:srgbClr val="E9C33B"/>
      </a:dk2>
      <a:lt2>
        <a:srgbClr val="E9E3DA"/>
      </a:lt2>
      <a:accent1>
        <a:srgbClr val="9B7936"/>
      </a:accent1>
      <a:accent2>
        <a:srgbClr val="75B5A3"/>
      </a:accent2>
      <a:accent3>
        <a:srgbClr val="8BC7ED"/>
      </a:accent3>
      <a:accent4>
        <a:srgbClr val="0D3863"/>
      </a:accent4>
      <a:accent5>
        <a:srgbClr val="E63323"/>
      </a:accent5>
      <a:accent6>
        <a:srgbClr val="EF8091"/>
      </a:accent6>
      <a:hlink>
        <a:srgbClr val="333032"/>
      </a:hlink>
      <a:folHlink>
        <a:srgbClr val="9B9083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 of Buckingham Powerpoint Template Master set up" id="{8B9719FE-B09C-EF47-BFD0-DE3FD5270DAD}" vid="{28B00A5A-2D9A-A540-BAF4-E0A7604B21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A24A6428D35245A8DFAA5B95136AF9" ma:contentTypeVersion="15" ma:contentTypeDescription="Create a new document." ma:contentTypeScope="" ma:versionID="cf2dcc9028be5594fdd2769f12456c3e">
  <xsd:schema xmlns:xsd="http://www.w3.org/2001/XMLSchema" xmlns:xs="http://www.w3.org/2001/XMLSchema" xmlns:p="http://schemas.microsoft.com/office/2006/metadata/properties" xmlns:ns2="a0c1f6f7-c2c9-43cc-90fe-440ad2d492e5" xmlns:ns3="f3a8e976-7905-4821-8516-ba8aac7b3515" xmlns:ns4="19eda74c-b404-43e6-8d14-8599e44e03eb" targetNamespace="http://schemas.microsoft.com/office/2006/metadata/properties" ma:root="true" ma:fieldsID="3614ddfe4444f071bb055e79da4598f6" ns2:_="" ns3:_="" ns4:_="">
    <xsd:import namespace="a0c1f6f7-c2c9-43cc-90fe-440ad2d492e5"/>
    <xsd:import namespace="f3a8e976-7905-4821-8516-ba8aac7b3515"/>
    <xsd:import namespace="19eda74c-b404-43e6-8d14-8599e44e03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1f6f7-c2c9-43cc-90fe-440ad2d492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8e976-7905-4821-8516-ba8aac7b3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50e7f1c-cfa4-4c3e-97ce-782e311fb4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eda74c-b404-43e6-8d14-8599e44e03eb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d789b50-ac7c-4c66-bc7d-78834d3f8e01}" ma:internalName="TaxCatchAll" ma:showField="CatchAllData" ma:web="a0c1f6f7-c2c9-43cc-90fe-440ad2d492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eda74c-b404-43e6-8d14-8599e44e03eb" xsi:nil="true"/>
    <lcf76f155ced4ddcb4097134ff3c332f xmlns="f3a8e976-7905-4821-8516-ba8aac7b35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2E560E6-CF99-4CA9-A239-ADC1DC69F1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F70405-905A-46F3-92A8-80A0C7D60020}">
  <ds:schemaRefs>
    <ds:schemaRef ds:uri="19eda74c-b404-43e6-8d14-8599e44e03eb"/>
    <ds:schemaRef ds:uri="a0c1f6f7-c2c9-43cc-90fe-440ad2d492e5"/>
    <ds:schemaRef ds:uri="f3a8e976-7905-4821-8516-ba8aac7b351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6127BE4-AFCD-4F9C-9510-4D5256BD8DBA}">
  <ds:schemaRefs>
    <ds:schemaRef ds:uri="19eda74c-b404-43e6-8d14-8599e44e03eb"/>
    <ds:schemaRef ds:uri="a0c1f6f7-c2c9-43cc-90fe-440ad2d492e5"/>
    <ds:schemaRef ds:uri="f3a8e976-7905-4821-8516-ba8aac7b351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ba46400-24e6-4c07-a7c6-cc061e0f8d26}" enabled="0" method="" siteId="{eba46400-24e6-4c07-a7c6-cc061e0f8d2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559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Body slides</vt:lpstr>
      <vt:lpstr>Body slides</vt:lpstr>
      <vt:lpstr>OSCE Assessments – Domain Marking  </vt:lpstr>
      <vt:lpstr>OSCE Domain Marking Overview</vt:lpstr>
      <vt:lpstr>Communication</vt:lpstr>
      <vt:lpstr>Practical Skills</vt:lpstr>
      <vt:lpstr>Clinical Knowledge &amp; Problem Solving</vt:lpstr>
      <vt:lpstr>Professionalism</vt:lpstr>
    </vt:vector>
  </TitlesOfParts>
  <Company>Univeristy of Buckingham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Localuser</dc:creator>
  <cp:lastModifiedBy>Tim Heaton</cp:lastModifiedBy>
  <cp:revision>59</cp:revision>
  <dcterms:created xsi:type="dcterms:W3CDTF">2021-10-12T13:23:53Z</dcterms:created>
  <dcterms:modified xsi:type="dcterms:W3CDTF">2025-02-12T17:11:15Z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0x0101003EA24A6428D35245A8DFAA5B95136AF9</vt:lpwstr>
  </property>
  <property fmtid="{D5CDD505-2E9C-101B-9397-08002B2CF9AE}" pid="3" name="MediaServiceImageTags">
    <vt:lpwstr/>
  </property>
</Properties>
</file>